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72" r:id="rId2"/>
    <p:sldId id="274" r:id="rId3"/>
    <p:sldId id="281" r:id="rId4"/>
    <p:sldId id="289" r:id="rId5"/>
    <p:sldId id="288" r:id="rId6"/>
    <p:sldId id="287" r:id="rId7"/>
    <p:sldId id="284" r:id="rId8"/>
    <p:sldId id="270" r:id="rId9"/>
    <p:sldId id="286" r:id="rId10"/>
  </p:sldIdLst>
  <p:sldSz cx="12192000" cy="6858000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33CCCC"/>
    <a:srgbClr val="99FF99"/>
    <a:srgbClr val="66CCFF"/>
    <a:srgbClr val="66FFCC"/>
    <a:srgbClr val="00FFCC"/>
    <a:srgbClr val="66FFFF"/>
    <a:srgbClr val="99CCFF"/>
    <a:srgbClr val="CCFF99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587" autoAdjust="0"/>
    <p:restoredTop sz="90564" autoAdjust="0"/>
  </p:normalViewPr>
  <p:slideViewPr>
    <p:cSldViewPr snapToGrid="0">
      <p:cViewPr varScale="1">
        <p:scale>
          <a:sx n="79" d="100"/>
          <a:sy n="79" d="100"/>
        </p:scale>
        <p:origin x="96" y="3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-3948" y="-78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C8E810-86D0-4E83-BF45-F69D511AAE58}" type="doc">
      <dgm:prSet loTypeId="urn:microsoft.com/office/officeart/2005/8/layout/radial4" loCatId="relationship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28A3424A-52DE-44D7-854B-CF276761393D}">
      <dgm:prSet phldrT="[Текст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ru-RU" sz="1500" b="1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Основные направления налоговой, бюджетной и долговой политики на 2024 год и на плановый период 2025 и 2026 годов</a:t>
          </a:r>
        </a:p>
        <a:p>
          <a:r>
            <a:rPr lang="ru-RU" sz="15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(ст.172 БК РФ)</a:t>
          </a:r>
          <a:endParaRPr lang="ru-RU" sz="15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87F57FE-20B8-458B-AC34-5330EC570DFD}" type="parTrans" cxnId="{0B4CD8EB-357F-484C-8D6E-F6F689B0380E}">
      <dgm:prSet/>
      <dgm:spPr/>
      <dgm:t>
        <a:bodyPr/>
        <a:lstStyle/>
        <a:p>
          <a:endParaRPr lang="ru-RU"/>
        </a:p>
      </dgm:t>
    </dgm:pt>
    <dgm:pt modelId="{2EB51978-2D3C-47EC-A1D2-9A927932ED26}" type="sibTrans" cxnId="{0B4CD8EB-357F-484C-8D6E-F6F689B0380E}">
      <dgm:prSet/>
      <dgm:spPr/>
      <dgm:t>
        <a:bodyPr/>
        <a:lstStyle/>
        <a:p>
          <a:endParaRPr lang="ru-RU"/>
        </a:p>
      </dgm:t>
    </dgm:pt>
    <dgm:pt modelId="{3283705F-E426-4A32-B846-AAB69D170880}">
      <dgm:prSet phldrT="[Текст]" custT="1"/>
      <dgm:spPr>
        <a:solidFill>
          <a:srgbClr val="CCFF99"/>
        </a:solidFill>
      </dgm:spPr>
      <dgm:t>
        <a:bodyPr/>
        <a:lstStyle/>
        <a:p>
          <a:r>
            <a:rPr lang="ru-RU" sz="1300" b="0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 Послания Президента Российской Федерации Федеральному Собранию Российской Федерации 21 февраля 2023 года</a:t>
          </a:r>
          <a:endParaRPr lang="ru-RU" sz="1300" b="0" dirty="0">
            <a:solidFill>
              <a:schemeClr val="tx1"/>
            </a:solidFill>
            <a:latin typeface="Times New Roman" pitchFamily="18" charset="0"/>
            <a:cs typeface="Times New Roman" panose="02020603050405020304" pitchFamily="18" charset="0"/>
          </a:endParaRPr>
        </a:p>
      </dgm:t>
    </dgm:pt>
    <dgm:pt modelId="{BAC8FB77-6B4D-472C-BAAA-A0BA26902DEB}" type="parTrans" cxnId="{EE5E19AE-C8DE-4582-AFB8-9AF289314541}">
      <dgm:prSet/>
      <dgm:spPr>
        <a:solidFill>
          <a:srgbClr val="CCFF99"/>
        </a:solidFill>
      </dgm:spPr>
      <dgm:t>
        <a:bodyPr/>
        <a:lstStyle/>
        <a:p>
          <a:endParaRPr lang="ru-RU"/>
        </a:p>
      </dgm:t>
    </dgm:pt>
    <dgm:pt modelId="{84553A37-8C56-4B58-A162-73A291FAE85B}" type="sibTrans" cxnId="{EE5E19AE-C8DE-4582-AFB8-9AF289314541}">
      <dgm:prSet/>
      <dgm:spPr/>
      <dgm:t>
        <a:bodyPr/>
        <a:lstStyle/>
        <a:p>
          <a:endParaRPr lang="ru-RU"/>
        </a:p>
      </dgm:t>
    </dgm:pt>
    <dgm:pt modelId="{E6B2AF02-1FD8-4576-8EDC-ABB1147D5F50}">
      <dgm:prSet phldrT="[Текст]" custT="1"/>
      <dgm:spPr/>
      <dgm:t>
        <a:bodyPr/>
        <a:lstStyle/>
        <a:p>
          <a:pPr marL="0" indent="0"/>
          <a:r>
            <a:rPr lang="ru-RU" sz="1300" b="0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Основные положения Указа Президента Российской Федерации от 21 июля 2020 года № 474 «О национальных целях развития Российской Федерации на период до 2030 года»</a:t>
          </a:r>
          <a:endParaRPr lang="ru-RU" sz="1300" b="0" dirty="0">
            <a:solidFill>
              <a:schemeClr val="tx1"/>
            </a:solidFill>
            <a:latin typeface="Times New Roman" pitchFamily="18" charset="0"/>
            <a:cs typeface="Times New Roman" panose="02020603050405020304" pitchFamily="18" charset="0"/>
          </a:endParaRPr>
        </a:p>
      </dgm:t>
    </dgm:pt>
    <dgm:pt modelId="{0499ABE5-D102-4B70-9766-25451796428E}" type="parTrans" cxnId="{0A1C96C2-A389-47D1-919D-0022C43249C8}">
      <dgm:prSet/>
      <dgm:spPr/>
      <dgm:t>
        <a:bodyPr/>
        <a:lstStyle/>
        <a:p>
          <a:endParaRPr lang="ru-RU"/>
        </a:p>
      </dgm:t>
    </dgm:pt>
    <dgm:pt modelId="{C7442C9C-2B3D-44AC-8E1F-33DD7F22D46E}" type="sibTrans" cxnId="{0A1C96C2-A389-47D1-919D-0022C43249C8}">
      <dgm:prSet/>
      <dgm:spPr/>
      <dgm:t>
        <a:bodyPr/>
        <a:lstStyle/>
        <a:p>
          <a:endParaRPr lang="ru-RU"/>
        </a:p>
      </dgm:t>
    </dgm:pt>
    <dgm:pt modelId="{35A3B3F0-6D7B-4B80-8B8C-330A3E64858E}">
      <dgm:prSet phldrT="[Текст]" custT="1"/>
      <dgm:spPr/>
      <dgm:t>
        <a:bodyPr/>
        <a:lstStyle/>
        <a:p>
          <a:r>
            <a:rPr lang="ru-RU" sz="1300" b="0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Основные направления налоговой, бюджетной и долговой политики Ханты – Мансийского автономного округа – Югры на 2024 год и на плановый период 2025 и 2026 годов</a:t>
          </a:r>
          <a:endParaRPr lang="ru-RU" sz="1300" b="0" dirty="0">
            <a:solidFill>
              <a:schemeClr val="tx1"/>
            </a:solidFill>
          </a:endParaRPr>
        </a:p>
      </dgm:t>
    </dgm:pt>
    <dgm:pt modelId="{138FEB23-E47E-4E3A-856E-38117259BA05}" type="parTrans" cxnId="{2AEC8B61-696C-461E-B520-EEA10F20A6A4}">
      <dgm:prSet/>
      <dgm:spPr/>
      <dgm:t>
        <a:bodyPr/>
        <a:lstStyle/>
        <a:p>
          <a:endParaRPr lang="ru-RU"/>
        </a:p>
      </dgm:t>
    </dgm:pt>
    <dgm:pt modelId="{B339E2B7-7F32-40CF-B690-D17C43B297B0}" type="sibTrans" cxnId="{2AEC8B61-696C-461E-B520-EEA10F20A6A4}">
      <dgm:prSet/>
      <dgm:spPr/>
      <dgm:t>
        <a:bodyPr/>
        <a:lstStyle/>
        <a:p>
          <a:endParaRPr lang="ru-RU"/>
        </a:p>
      </dgm:t>
    </dgm:pt>
    <dgm:pt modelId="{A2C19E5F-6A78-4C16-A8C8-CDFDC874F6A1}">
      <dgm:prSet phldrT="[Текст]" custT="1"/>
      <dgm:spPr/>
      <dgm:t>
        <a:bodyPr/>
        <a:lstStyle/>
        <a:p>
          <a:r>
            <a:rPr lang="ru-RU" sz="1300" b="0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Стратегические цели развития города </a:t>
          </a:r>
          <a:r>
            <a:rPr lang="ru-RU" sz="1300" b="0" dirty="0" err="1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Покачи</a:t>
          </a:r>
          <a:r>
            <a:rPr lang="ru-RU" sz="1300" b="0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, определенных в Стратегии социально - экономического развития  города </a:t>
          </a:r>
          <a:r>
            <a:rPr lang="ru-RU" sz="1300" b="0" dirty="0" err="1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Покачи</a:t>
          </a:r>
          <a:r>
            <a:rPr lang="ru-RU" sz="1300" b="0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 до 2030 года</a:t>
          </a:r>
          <a:endParaRPr lang="ru-RU" sz="1300" b="0" dirty="0">
            <a:solidFill>
              <a:schemeClr val="tx1"/>
            </a:solidFill>
          </a:endParaRPr>
        </a:p>
      </dgm:t>
    </dgm:pt>
    <dgm:pt modelId="{96277D1F-5258-40A6-9BB8-1C920686E937}" type="parTrans" cxnId="{9E82CECB-FA11-4FBA-A975-3AB5888C3EF1}">
      <dgm:prSet/>
      <dgm:spPr/>
      <dgm:t>
        <a:bodyPr/>
        <a:lstStyle/>
        <a:p>
          <a:endParaRPr lang="ru-RU"/>
        </a:p>
      </dgm:t>
    </dgm:pt>
    <dgm:pt modelId="{26B6A362-06AC-4132-AD45-48CC4623CEB2}" type="sibTrans" cxnId="{9E82CECB-FA11-4FBA-A975-3AB5888C3EF1}">
      <dgm:prSet/>
      <dgm:spPr/>
      <dgm:t>
        <a:bodyPr/>
        <a:lstStyle/>
        <a:p>
          <a:endParaRPr lang="ru-RU"/>
        </a:p>
      </dgm:t>
    </dgm:pt>
    <dgm:pt modelId="{A86FD399-2F1B-46F4-A38A-F49E2E4A8C00}">
      <dgm:prSet/>
      <dgm:spPr/>
      <dgm:t>
        <a:bodyPr/>
        <a:lstStyle/>
        <a:p>
          <a:endParaRPr lang="ru-RU" b="1" dirty="0">
            <a:solidFill>
              <a:schemeClr val="tx1"/>
            </a:solidFill>
          </a:endParaRPr>
        </a:p>
      </dgm:t>
    </dgm:pt>
    <dgm:pt modelId="{65A46BCD-3F48-4152-8962-14E3319AB9D8}" type="parTrans" cxnId="{C473BB21-A75B-4511-B8AE-5B7A8C80F5AF}">
      <dgm:prSet/>
      <dgm:spPr/>
      <dgm:t>
        <a:bodyPr/>
        <a:lstStyle/>
        <a:p>
          <a:endParaRPr lang="ru-RU"/>
        </a:p>
      </dgm:t>
    </dgm:pt>
    <dgm:pt modelId="{AF11629C-2D24-4D14-A537-198F5D05EA42}" type="sibTrans" cxnId="{C473BB21-A75B-4511-B8AE-5B7A8C80F5AF}">
      <dgm:prSet/>
      <dgm:spPr/>
      <dgm:t>
        <a:bodyPr/>
        <a:lstStyle/>
        <a:p>
          <a:endParaRPr lang="ru-RU"/>
        </a:p>
      </dgm:t>
    </dgm:pt>
    <dgm:pt modelId="{85EF015D-61E9-47E1-886A-06694F547326}">
      <dgm:prSet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>
        <a:solidFill>
          <a:srgbClr val="00B0F0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ru-RU" sz="1300" b="0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Основные положения Указов Президента Российской Федерации от 2012 года</a:t>
          </a:r>
          <a:endParaRPr lang="ru-RU" sz="1300" b="0" dirty="0">
            <a:solidFill>
              <a:schemeClr val="tx1"/>
            </a:solidFill>
          </a:endParaRPr>
        </a:p>
      </dgm:t>
    </dgm:pt>
    <dgm:pt modelId="{5491F6FE-633A-47F3-BFFA-278BF5C158A8}" type="parTrans" cxnId="{BC487E1C-7A1D-40AD-8920-EA0E9C31251B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47CC73E8-F843-4F07-9C68-4E08512BFC0B}" type="sibTrans" cxnId="{BC487E1C-7A1D-40AD-8920-EA0E9C31251B}">
      <dgm:prSet/>
      <dgm:spPr/>
      <dgm:t>
        <a:bodyPr/>
        <a:lstStyle/>
        <a:p>
          <a:endParaRPr lang="ru-RU"/>
        </a:p>
      </dgm:t>
    </dgm:pt>
    <dgm:pt modelId="{3AD2F37B-6377-4121-8C7F-4CCB519097F7}">
      <dgm:prSet custT="1"/>
      <dgm:spPr/>
      <dgm:t>
        <a:bodyPr/>
        <a:lstStyle/>
        <a:p>
          <a:r>
            <a:rPr lang="ru-RU" sz="1300" b="0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Прогноз социально-экономического развития муниципального образования город Покачи на 2024 год и на плановый период до 2026 года</a:t>
          </a:r>
          <a:endParaRPr lang="ru-RU" sz="1300" b="0" dirty="0">
            <a:solidFill>
              <a:schemeClr val="tx1"/>
            </a:solidFill>
            <a:latin typeface="Times New Roman" pitchFamily="18" charset="0"/>
            <a:cs typeface="Times New Roman" panose="02020603050405020304" pitchFamily="18" charset="0"/>
          </a:endParaRPr>
        </a:p>
      </dgm:t>
    </dgm:pt>
    <dgm:pt modelId="{DA42187B-90B7-4374-AC07-196D234CB532}" type="parTrans" cxnId="{7B457006-1EAB-4965-9E6E-098C37AA7CDF}">
      <dgm:prSet/>
      <dgm:spPr/>
      <dgm:t>
        <a:bodyPr/>
        <a:lstStyle/>
        <a:p>
          <a:endParaRPr lang="ru-RU"/>
        </a:p>
      </dgm:t>
    </dgm:pt>
    <dgm:pt modelId="{373A766F-F350-42FE-8C3F-5116EB2E221F}" type="sibTrans" cxnId="{7B457006-1EAB-4965-9E6E-098C37AA7CDF}">
      <dgm:prSet/>
      <dgm:spPr/>
      <dgm:t>
        <a:bodyPr/>
        <a:lstStyle/>
        <a:p>
          <a:endParaRPr lang="ru-RU"/>
        </a:p>
      </dgm:t>
    </dgm:pt>
    <dgm:pt modelId="{DDFA083B-014F-4163-B0A5-1C0D0DA62C5E}">
      <dgm:prSet custT="1"/>
      <dgm:spPr/>
      <dgm:t>
        <a:bodyPr/>
        <a:lstStyle/>
        <a:p>
          <a:r>
            <a:rPr lang="ru-RU" sz="1300" b="0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Концепция повышения эффективности бюджетных расходов в 2019-2024 годах в муниципальном образовании город </a:t>
          </a:r>
          <a:r>
            <a:rPr lang="ru-RU" sz="1300" b="0" dirty="0" err="1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Покачи</a:t>
          </a:r>
          <a:endParaRPr lang="ru-RU" sz="1300" b="0" dirty="0">
            <a:solidFill>
              <a:schemeClr val="tx1"/>
            </a:solidFill>
            <a:latin typeface="Times New Roman" pitchFamily="18" charset="0"/>
            <a:cs typeface="Times New Roman" panose="02020603050405020304" pitchFamily="18" charset="0"/>
          </a:endParaRPr>
        </a:p>
      </dgm:t>
    </dgm:pt>
    <dgm:pt modelId="{3DA86897-227E-4266-BD56-6F017184966A}" type="parTrans" cxnId="{5B73CE37-36CE-40AB-A3A9-941841C2F1F1}">
      <dgm:prSet/>
      <dgm:spPr/>
      <dgm:t>
        <a:bodyPr/>
        <a:lstStyle/>
        <a:p>
          <a:endParaRPr lang="ru-RU"/>
        </a:p>
      </dgm:t>
    </dgm:pt>
    <dgm:pt modelId="{6FEA77BA-F26B-4B6C-B479-4C85DB110E6B}" type="sibTrans" cxnId="{5B73CE37-36CE-40AB-A3A9-941841C2F1F1}">
      <dgm:prSet/>
      <dgm:spPr/>
      <dgm:t>
        <a:bodyPr/>
        <a:lstStyle/>
        <a:p>
          <a:endParaRPr lang="ru-RU"/>
        </a:p>
      </dgm:t>
    </dgm:pt>
    <dgm:pt modelId="{F837FFD4-8E7C-4A91-B1B6-9011DF7C96F6}" type="pres">
      <dgm:prSet presAssocID="{A5C8E810-86D0-4E83-BF45-F69D511AAE5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144EB2-FD5D-43F1-956C-3F35A421C38D}" type="pres">
      <dgm:prSet presAssocID="{28A3424A-52DE-44D7-854B-CF276761393D}" presName="centerShape" presStyleLbl="node0" presStyleIdx="0" presStyleCnt="1" custScaleY="90347" custLinFactNeighborX="0" custLinFactNeighborY="-1324"/>
      <dgm:spPr/>
      <dgm:t>
        <a:bodyPr/>
        <a:lstStyle/>
        <a:p>
          <a:endParaRPr lang="ru-RU"/>
        </a:p>
      </dgm:t>
    </dgm:pt>
    <dgm:pt modelId="{2EC76868-3276-4020-890C-D69900E1E5EC}" type="pres">
      <dgm:prSet presAssocID="{BAC8FB77-6B4D-472C-BAAA-A0BA26902DEB}" presName="parTrans" presStyleLbl="bgSibTrans2D1" presStyleIdx="0" presStyleCnt="7"/>
      <dgm:spPr/>
      <dgm:t>
        <a:bodyPr/>
        <a:lstStyle/>
        <a:p>
          <a:endParaRPr lang="ru-RU"/>
        </a:p>
      </dgm:t>
    </dgm:pt>
    <dgm:pt modelId="{A06B4D4E-FA1F-4CC5-BA35-F0422E38C52E}" type="pres">
      <dgm:prSet presAssocID="{3283705F-E426-4A32-B846-AAB69D170880}" presName="node" presStyleLbl="node1" presStyleIdx="0" presStyleCnt="7" custScaleX="156143" custScaleY="119948" custRadScaleRad="97719" custRadScaleInc="-16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536E63-160B-4767-8AB3-9FC17ABA0675}" type="pres">
      <dgm:prSet presAssocID="{0499ABE5-D102-4B70-9766-25451796428E}" presName="parTrans" presStyleLbl="bgSibTrans2D1" presStyleIdx="1" presStyleCnt="7"/>
      <dgm:spPr/>
      <dgm:t>
        <a:bodyPr/>
        <a:lstStyle/>
        <a:p>
          <a:endParaRPr lang="ru-RU"/>
        </a:p>
      </dgm:t>
    </dgm:pt>
    <dgm:pt modelId="{CB4142EF-63E8-413F-B55E-DD00F92D2CF6}" type="pres">
      <dgm:prSet presAssocID="{E6B2AF02-1FD8-4576-8EDC-ABB1147D5F50}" presName="node" presStyleLbl="node1" presStyleIdx="1" presStyleCnt="7" custScaleX="156143" custScaleY="119948" custRadScaleRad="97792" custRadScaleInc="-141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BE0E97-AA24-4BE1-A7D3-81B62933F165}" type="pres">
      <dgm:prSet presAssocID="{138FEB23-E47E-4E3A-856E-38117259BA05}" presName="parTrans" presStyleLbl="bgSibTrans2D1" presStyleIdx="2" presStyleCnt="7"/>
      <dgm:spPr/>
      <dgm:t>
        <a:bodyPr/>
        <a:lstStyle/>
        <a:p>
          <a:endParaRPr lang="ru-RU"/>
        </a:p>
      </dgm:t>
    </dgm:pt>
    <dgm:pt modelId="{A4761B89-4B68-4D00-BE7A-B9F44643C0B5}" type="pres">
      <dgm:prSet presAssocID="{35A3B3F0-6D7B-4B80-8B8C-330A3E64858E}" presName="node" presStyleLbl="node1" presStyleIdx="2" presStyleCnt="7" custScaleX="156143" custScaleY="119948" custRadScaleRad="111144" custRadScaleInc="-320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131B63-FD6E-42C4-8F58-CF22D22B48FC}" type="pres">
      <dgm:prSet presAssocID="{96277D1F-5258-40A6-9BB8-1C920686E937}" presName="parTrans" presStyleLbl="bgSibTrans2D1" presStyleIdx="3" presStyleCnt="7"/>
      <dgm:spPr/>
      <dgm:t>
        <a:bodyPr/>
        <a:lstStyle/>
        <a:p>
          <a:endParaRPr lang="ru-RU"/>
        </a:p>
      </dgm:t>
    </dgm:pt>
    <dgm:pt modelId="{37A432EA-0A17-426C-BDA5-9E7EBD998A07}" type="pres">
      <dgm:prSet presAssocID="{A2C19E5F-6A78-4C16-A8C8-CDFDC874F6A1}" presName="node" presStyleLbl="node1" presStyleIdx="3" presStyleCnt="7" custScaleX="156143" custScaleY="119948" custRadScaleRad="94176" custRadScaleInc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D3B9FA-2081-4926-97A1-02630759136C}" type="pres">
      <dgm:prSet presAssocID="{3DA86897-227E-4266-BD56-6F017184966A}" presName="parTrans" presStyleLbl="bgSibTrans2D1" presStyleIdx="4" presStyleCnt="7"/>
      <dgm:spPr/>
      <dgm:t>
        <a:bodyPr/>
        <a:lstStyle/>
        <a:p>
          <a:endParaRPr lang="ru-RU"/>
        </a:p>
      </dgm:t>
    </dgm:pt>
    <dgm:pt modelId="{D16910E6-DC4A-4C9B-A8B5-B60DC057797E}" type="pres">
      <dgm:prSet presAssocID="{DDFA083B-014F-4163-B0A5-1C0D0DA62C5E}" presName="node" presStyleLbl="node1" presStyleIdx="4" presStyleCnt="7" custScaleX="156143" custScaleY="119948" custRadScaleRad="109016" custRadScaleInc="369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2307B4-B0A0-4CF5-9AEE-E3CDF219AB03}" type="pres">
      <dgm:prSet presAssocID="{DA42187B-90B7-4374-AC07-196D234CB532}" presName="parTrans" presStyleLbl="bgSibTrans2D1" presStyleIdx="5" presStyleCnt="7"/>
      <dgm:spPr/>
      <dgm:t>
        <a:bodyPr/>
        <a:lstStyle/>
        <a:p>
          <a:endParaRPr lang="ru-RU"/>
        </a:p>
      </dgm:t>
    </dgm:pt>
    <dgm:pt modelId="{95C890F8-92DF-4607-B674-C08D43BECB76}" type="pres">
      <dgm:prSet presAssocID="{3AD2F37B-6377-4121-8C7F-4CCB519097F7}" presName="node" presStyleLbl="node1" presStyleIdx="5" presStyleCnt="7" custScaleX="156143" custScaleY="119948" custRadScaleRad="96023" custRadScaleInc="186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0A8693-C77E-4EDF-8078-1AF40C85D35D}" type="pres">
      <dgm:prSet presAssocID="{5491F6FE-633A-47F3-BFFA-278BF5C158A8}" presName="parTrans" presStyleLbl="bgSibTrans2D1" presStyleIdx="6" presStyleCnt="7"/>
      <dgm:spPr/>
      <dgm:t>
        <a:bodyPr/>
        <a:lstStyle/>
        <a:p>
          <a:endParaRPr lang="ru-RU"/>
        </a:p>
      </dgm:t>
    </dgm:pt>
    <dgm:pt modelId="{681F592D-36CD-4354-A74D-33BD59017EC7}" type="pres">
      <dgm:prSet presAssocID="{85EF015D-61E9-47E1-886A-06694F547326}" presName="node" presStyleLbl="node1" presStyleIdx="6" presStyleCnt="7" custScaleX="156143" custScaleY="119948" custRadScaleRad="99643" custRadScaleInc="71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9A879C-9FC6-4910-A2D8-F74967F1F7FA}" type="presOf" srcId="{BAC8FB77-6B4D-472C-BAAA-A0BA26902DEB}" destId="{2EC76868-3276-4020-890C-D69900E1E5EC}" srcOrd="0" destOrd="0" presId="urn:microsoft.com/office/officeart/2005/8/layout/radial4"/>
    <dgm:cxn modelId="{1CC5AE86-17F1-484D-B77D-0301342EEFEC}" type="presOf" srcId="{DDFA083B-014F-4163-B0A5-1C0D0DA62C5E}" destId="{D16910E6-DC4A-4C9B-A8B5-B60DC057797E}" srcOrd="0" destOrd="0" presId="urn:microsoft.com/office/officeart/2005/8/layout/radial4"/>
    <dgm:cxn modelId="{BEE9CDC0-69C0-4116-A93C-68D292DA2645}" type="presOf" srcId="{85EF015D-61E9-47E1-886A-06694F547326}" destId="{681F592D-36CD-4354-A74D-33BD59017EC7}" srcOrd="0" destOrd="0" presId="urn:microsoft.com/office/officeart/2005/8/layout/radial4"/>
    <dgm:cxn modelId="{0A1C96C2-A389-47D1-919D-0022C43249C8}" srcId="{28A3424A-52DE-44D7-854B-CF276761393D}" destId="{E6B2AF02-1FD8-4576-8EDC-ABB1147D5F50}" srcOrd="1" destOrd="0" parTransId="{0499ABE5-D102-4B70-9766-25451796428E}" sibTransId="{C7442C9C-2B3D-44AC-8E1F-33DD7F22D46E}"/>
    <dgm:cxn modelId="{C473BB21-A75B-4511-B8AE-5B7A8C80F5AF}" srcId="{A5C8E810-86D0-4E83-BF45-F69D511AAE58}" destId="{A86FD399-2F1B-46F4-A38A-F49E2E4A8C00}" srcOrd="1" destOrd="0" parTransId="{65A46BCD-3F48-4152-8962-14E3319AB9D8}" sibTransId="{AF11629C-2D24-4D14-A537-198F5D05EA42}"/>
    <dgm:cxn modelId="{0628722C-2687-4689-95B7-79CD4A432331}" type="presOf" srcId="{28A3424A-52DE-44D7-854B-CF276761393D}" destId="{B1144EB2-FD5D-43F1-956C-3F35A421C38D}" srcOrd="0" destOrd="0" presId="urn:microsoft.com/office/officeart/2005/8/layout/radial4"/>
    <dgm:cxn modelId="{51EE685B-4247-4738-B698-328FE0D04ADE}" type="presOf" srcId="{3AD2F37B-6377-4121-8C7F-4CCB519097F7}" destId="{95C890F8-92DF-4607-B674-C08D43BECB76}" srcOrd="0" destOrd="0" presId="urn:microsoft.com/office/officeart/2005/8/layout/radial4"/>
    <dgm:cxn modelId="{EE5E19AE-C8DE-4582-AFB8-9AF289314541}" srcId="{28A3424A-52DE-44D7-854B-CF276761393D}" destId="{3283705F-E426-4A32-B846-AAB69D170880}" srcOrd="0" destOrd="0" parTransId="{BAC8FB77-6B4D-472C-BAAA-A0BA26902DEB}" sibTransId="{84553A37-8C56-4B58-A162-73A291FAE85B}"/>
    <dgm:cxn modelId="{56C8758C-BFCF-4DDB-A46D-192719671000}" type="presOf" srcId="{138FEB23-E47E-4E3A-856E-38117259BA05}" destId="{D7BE0E97-AA24-4BE1-A7D3-81B62933F165}" srcOrd="0" destOrd="0" presId="urn:microsoft.com/office/officeart/2005/8/layout/radial4"/>
    <dgm:cxn modelId="{0B4CD8EB-357F-484C-8D6E-F6F689B0380E}" srcId="{A5C8E810-86D0-4E83-BF45-F69D511AAE58}" destId="{28A3424A-52DE-44D7-854B-CF276761393D}" srcOrd="0" destOrd="0" parTransId="{787F57FE-20B8-458B-AC34-5330EC570DFD}" sibTransId="{2EB51978-2D3C-47EC-A1D2-9A927932ED26}"/>
    <dgm:cxn modelId="{7B457006-1EAB-4965-9E6E-098C37AA7CDF}" srcId="{28A3424A-52DE-44D7-854B-CF276761393D}" destId="{3AD2F37B-6377-4121-8C7F-4CCB519097F7}" srcOrd="5" destOrd="0" parTransId="{DA42187B-90B7-4374-AC07-196D234CB532}" sibTransId="{373A766F-F350-42FE-8C3F-5116EB2E221F}"/>
    <dgm:cxn modelId="{5B73CE37-36CE-40AB-A3A9-941841C2F1F1}" srcId="{28A3424A-52DE-44D7-854B-CF276761393D}" destId="{DDFA083B-014F-4163-B0A5-1C0D0DA62C5E}" srcOrd="4" destOrd="0" parTransId="{3DA86897-227E-4266-BD56-6F017184966A}" sibTransId="{6FEA77BA-F26B-4B6C-B479-4C85DB110E6B}"/>
    <dgm:cxn modelId="{158D4F55-C4DC-4C48-9082-C97D43D73E1B}" type="presOf" srcId="{E6B2AF02-1FD8-4576-8EDC-ABB1147D5F50}" destId="{CB4142EF-63E8-413F-B55E-DD00F92D2CF6}" srcOrd="0" destOrd="0" presId="urn:microsoft.com/office/officeart/2005/8/layout/radial4"/>
    <dgm:cxn modelId="{BC487E1C-7A1D-40AD-8920-EA0E9C31251B}" srcId="{28A3424A-52DE-44D7-854B-CF276761393D}" destId="{85EF015D-61E9-47E1-886A-06694F547326}" srcOrd="6" destOrd="0" parTransId="{5491F6FE-633A-47F3-BFFA-278BF5C158A8}" sibTransId="{47CC73E8-F843-4F07-9C68-4E08512BFC0B}"/>
    <dgm:cxn modelId="{2D0CB7B9-D29A-4C1A-A0DC-185AA678B863}" type="presOf" srcId="{96277D1F-5258-40A6-9BB8-1C920686E937}" destId="{A8131B63-FD6E-42C4-8F58-CF22D22B48FC}" srcOrd="0" destOrd="0" presId="urn:microsoft.com/office/officeart/2005/8/layout/radial4"/>
    <dgm:cxn modelId="{6F9CF129-57CC-4ACB-9B72-7F4928132EFE}" type="presOf" srcId="{A5C8E810-86D0-4E83-BF45-F69D511AAE58}" destId="{F837FFD4-8E7C-4A91-B1B6-9011DF7C96F6}" srcOrd="0" destOrd="0" presId="urn:microsoft.com/office/officeart/2005/8/layout/radial4"/>
    <dgm:cxn modelId="{29361764-D591-4E87-AF44-4CF9EAE6B0A4}" type="presOf" srcId="{3DA86897-227E-4266-BD56-6F017184966A}" destId="{F0D3B9FA-2081-4926-97A1-02630759136C}" srcOrd="0" destOrd="0" presId="urn:microsoft.com/office/officeart/2005/8/layout/radial4"/>
    <dgm:cxn modelId="{A22AF510-C49D-44F8-AC79-5AECA35CE916}" type="presOf" srcId="{3283705F-E426-4A32-B846-AAB69D170880}" destId="{A06B4D4E-FA1F-4CC5-BA35-F0422E38C52E}" srcOrd="0" destOrd="0" presId="urn:microsoft.com/office/officeart/2005/8/layout/radial4"/>
    <dgm:cxn modelId="{412E8578-DA3E-4643-B899-D877A9A932A3}" type="presOf" srcId="{35A3B3F0-6D7B-4B80-8B8C-330A3E64858E}" destId="{A4761B89-4B68-4D00-BE7A-B9F44643C0B5}" srcOrd="0" destOrd="0" presId="urn:microsoft.com/office/officeart/2005/8/layout/radial4"/>
    <dgm:cxn modelId="{B26EA2B6-3D54-4F0C-BE62-5E09257BC6CF}" type="presOf" srcId="{5491F6FE-633A-47F3-BFFA-278BF5C158A8}" destId="{EF0A8693-C77E-4EDF-8078-1AF40C85D35D}" srcOrd="0" destOrd="0" presId="urn:microsoft.com/office/officeart/2005/8/layout/radial4"/>
    <dgm:cxn modelId="{4FE16E49-5598-44DE-96A2-EF3068BA5658}" type="presOf" srcId="{DA42187B-90B7-4374-AC07-196D234CB532}" destId="{D52307B4-B0A0-4CF5-9AEE-E3CDF219AB03}" srcOrd="0" destOrd="0" presId="urn:microsoft.com/office/officeart/2005/8/layout/radial4"/>
    <dgm:cxn modelId="{9E82CECB-FA11-4FBA-A975-3AB5888C3EF1}" srcId="{28A3424A-52DE-44D7-854B-CF276761393D}" destId="{A2C19E5F-6A78-4C16-A8C8-CDFDC874F6A1}" srcOrd="3" destOrd="0" parTransId="{96277D1F-5258-40A6-9BB8-1C920686E937}" sibTransId="{26B6A362-06AC-4132-AD45-48CC4623CEB2}"/>
    <dgm:cxn modelId="{46A71692-9990-4973-802F-BBFB8FF02E38}" type="presOf" srcId="{A2C19E5F-6A78-4C16-A8C8-CDFDC874F6A1}" destId="{37A432EA-0A17-426C-BDA5-9E7EBD998A07}" srcOrd="0" destOrd="0" presId="urn:microsoft.com/office/officeart/2005/8/layout/radial4"/>
    <dgm:cxn modelId="{84E9AE26-EE05-4F68-A82C-5F7AF38961AB}" type="presOf" srcId="{0499ABE5-D102-4B70-9766-25451796428E}" destId="{3A536E63-160B-4767-8AB3-9FC17ABA0675}" srcOrd="0" destOrd="0" presId="urn:microsoft.com/office/officeart/2005/8/layout/radial4"/>
    <dgm:cxn modelId="{2AEC8B61-696C-461E-B520-EEA10F20A6A4}" srcId="{28A3424A-52DE-44D7-854B-CF276761393D}" destId="{35A3B3F0-6D7B-4B80-8B8C-330A3E64858E}" srcOrd="2" destOrd="0" parTransId="{138FEB23-E47E-4E3A-856E-38117259BA05}" sibTransId="{B339E2B7-7F32-40CF-B690-D17C43B297B0}"/>
    <dgm:cxn modelId="{09A3CBDD-538F-4919-AEB7-75FC0D85D5B9}" type="presParOf" srcId="{F837FFD4-8E7C-4A91-B1B6-9011DF7C96F6}" destId="{B1144EB2-FD5D-43F1-956C-3F35A421C38D}" srcOrd="0" destOrd="0" presId="urn:microsoft.com/office/officeart/2005/8/layout/radial4"/>
    <dgm:cxn modelId="{F14638A0-BE06-4E3D-8A5E-22038519947D}" type="presParOf" srcId="{F837FFD4-8E7C-4A91-B1B6-9011DF7C96F6}" destId="{2EC76868-3276-4020-890C-D69900E1E5EC}" srcOrd="1" destOrd="0" presId="urn:microsoft.com/office/officeart/2005/8/layout/radial4"/>
    <dgm:cxn modelId="{E9CBBFE9-C698-4C34-A3DA-80897D47A0B5}" type="presParOf" srcId="{F837FFD4-8E7C-4A91-B1B6-9011DF7C96F6}" destId="{A06B4D4E-FA1F-4CC5-BA35-F0422E38C52E}" srcOrd="2" destOrd="0" presId="urn:microsoft.com/office/officeart/2005/8/layout/radial4"/>
    <dgm:cxn modelId="{BBD79B73-952F-424B-AC8D-07C72C503973}" type="presParOf" srcId="{F837FFD4-8E7C-4A91-B1B6-9011DF7C96F6}" destId="{3A536E63-160B-4767-8AB3-9FC17ABA0675}" srcOrd="3" destOrd="0" presId="urn:microsoft.com/office/officeart/2005/8/layout/radial4"/>
    <dgm:cxn modelId="{C7A23466-4F24-42C3-9A3B-213BD43597B6}" type="presParOf" srcId="{F837FFD4-8E7C-4A91-B1B6-9011DF7C96F6}" destId="{CB4142EF-63E8-413F-B55E-DD00F92D2CF6}" srcOrd="4" destOrd="0" presId="urn:microsoft.com/office/officeart/2005/8/layout/radial4"/>
    <dgm:cxn modelId="{E003C038-55FE-42F3-9E1A-C0C2AB55A61A}" type="presParOf" srcId="{F837FFD4-8E7C-4A91-B1B6-9011DF7C96F6}" destId="{D7BE0E97-AA24-4BE1-A7D3-81B62933F165}" srcOrd="5" destOrd="0" presId="urn:microsoft.com/office/officeart/2005/8/layout/radial4"/>
    <dgm:cxn modelId="{EAC0FF54-CEA7-40D0-891A-C89F2A412558}" type="presParOf" srcId="{F837FFD4-8E7C-4A91-B1B6-9011DF7C96F6}" destId="{A4761B89-4B68-4D00-BE7A-B9F44643C0B5}" srcOrd="6" destOrd="0" presId="urn:microsoft.com/office/officeart/2005/8/layout/radial4"/>
    <dgm:cxn modelId="{2DA61A2C-C647-4D6F-9C4F-84B465D48037}" type="presParOf" srcId="{F837FFD4-8E7C-4A91-B1B6-9011DF7C96F6}" destId="{A8131B63-FD6E-42C4-8F58-CF22D22B48FC}" srcOrd="7" destOrd="0" presId="urn:microsoft.com/office/officeart/2005/8/layout/radial4"/>
    <dgm:cxn modelId="{A05DF628-09F0-4713-A630-95F855B2C426}" type="presParOf" srcId="{F837FFD4-8E7C-4A91-B1B6-9011DF7C96F6}" destId="{37A432EA-0A17-426C-BDA5-9E7EBD998A07}" srcOrd="8" destOrd="0" presId="urn:microsoft.com/office/officeart/2005/8/layout/radial4"/>
    <dgm:cxn modelId="{A87B1CA8-6E85-4148-9B52-F1D0C16F9108}" type="presParOf" srcId="{F837FFD4-8E7C-4A91-B1B6-9011DF7C96F6}" destId="{F0D3B9FA-2081-4926-97A1-02630759136C}" srcOrd="9" destOrd="0" presId="urn:microsoft.com/office/officeart/2005/8/layout/radial4"/>
    <dgm:cxn modelId="{7549CC06-8568-4341-A449-58A00BDC8475}" type="presParOf" srcId="{F837FFD4-8E7C-4A91-B1B6-9011DF7C96F6}" destId="{D16910E6-DC4A-4C9B-A8B5-B60DC057797E}" srcOrd="10" destOrd="0" presId="urn:microsoft.com/office/officeart/2005/8/layout/radial4"/>
    <dgm:cxn modelId="{35AC1932-8739-4130-8052-65C2A1653B29}" type="presParOf" srcId="{F837FFD4-8E7C-4A91-B1B6-9011DF7C96F6}" destId="{D52307B4-B0A0-4CF5-9AEE-E3CDF219AB03}" srcOrd="11" destOrd="0" presId="urn:microsoft.com/office/officeart/2005/8/layout/radial4"/>
    <dgm:cxn modelId="{8C3F3AD9-19E9-489F-83F6-86BF995B54F2}" type="presParOf" srcId="{F837FFD4-8E7C-4A91-B1B6-9011DF7C96F6}" destId="{95C890F8-92DF-4607-B674-C08D43BECB76}" srcOrd="12" destOrd="0" presId="urn:microsoft.com/office/officeart/2005/8/layout/radial4"/>
    <dgm:cxn modelId="{61A7A8F1-E1D7-41A8-8C35-47B74F67BC1C}" type="presParOf" srcId="{F837FFD4-8E7C-4A91-B1B6-9011DF7C96F6}" destId="{EF0A8693-C77E-4EDF-8078-1AF40C85D35D}" srcOrd="13" destOrd="0" presId="urn:microsoft.com/office/officeart/2005/8/layout/radial4"/>
    <dgm:cxn modelId="{4B835869-B3D5-47F9-BA5B-C49C449FC216}" type="presParOf" srcId="{F837FFD4-8E7C-4A91-B1B6-9011DF7C96F6}" destId="{681F592D-36CD-4354-A74D-33BD59017EC7}" srcOrd="1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594866-D698-4F02-9D9C-2A7A5C299B59}" type="doc">
      <dgm:prSet loTypeId="urn:microsoft.com/office/officeart/2008/layout/RadialCluster" loCatId="cycle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0C0D5AA-C58C-4CDC-873E-67FA3526063C}">
      <dgm:prSet phldrT="[Текст]"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ru-RU" sz="31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Основные приоритеты и ориентиры налоговой, бюджетной и долговой политики</a:t>
          </a:r>
          <a:endParaRPr lang="ru-RU" sz="31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59C149-2817-4EB0-B5D3-C3E0CA26B710}" type="parTrans" cxnId="{7AE4F5D4-3FA4-4685-BA6E-E0E6EA88C6D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6758FCB-8DF5-4C28-A542-9717D1B0DD39}" type="sibTrans" cxnId="{7AE4F5D4-3FA4-4685-BA6E-E0E6EA88C6D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4AB673C-08AD-44E6-89F6-AADAA6507539}">
      <dgm:prSet phldrT="[Текст]"/>
      <dgm:spPr>
        <a:solidFill>
          <a:srgbClr val="CCFF99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финансовая устойчивость бюджета города Покачи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A421D2D-83AE-4F48-AD13-DA6D57BBE937}" type="parTrans" cxnId="{EB02E7F5-F2A5-4EC1-9812-FA84EC0CE88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4E040DA-13FD-4BA1-920B-87CC14C0DE6A}" type="sibTrans" cxnId="{EB02E7F5-F2A5-4EC1-9812-FA84EC0CE88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C3DD19A-EC8A-4AF5-B0DC-E35CA5B224A8}">
      <dgm:prSet phldrT="[Текст]"/>
      <dgm:spPr>
        <a:solidFill>
          <a:srgbClr val="00FFCC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достижение национальных целей развития на территории города Покачи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BD670F-D9E1-4E11-9D5F-BABB06B48708}" type="parTrans" cxnId="{8C4D21D6-EC49-447A-A76C-C892F0B49AB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C530BA4-5BE5-4E58-89AB-E5B5E64AC62F}" type="sibTrans" cxnId="{8C4D21D6-EC49-447A-A76C-C892F0B49AB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77C1E39-D95D-43DA-863A-A0819FEB1AEE}">
      <dgm:prSet phldrT="[Текст]"/>
      <dgm:spPr>
        <a:solidFill>
          <a:srgbClr val="66FFFF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сбалансированность  бюджетной системы муниципального образования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3995638-7361-4B67-BB30-A194D4D18081}" type="parTrans" cxnId="{F7AD95CD-C39A-45B5-92EB-D252DAE6AD25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0D072BF-DE68-4C5B-8BEB-63BBC8BC376A}" type="sibTrans" cxnId="{F7AD95CD-C39A-45B5-92EB-D252DAE6AD25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4874AEA-AF0B-477E-90CF-4FA70AB87C64}" type="pres">
      <dgm:prSet presAssocID="{6C594866-D698-4F02-9D9C-2A7A5C299B59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D19B929D-956C-40AF-93D5-645EC91EF17D}" type="pres">
      <dgm:prSet presAssocID="{00C0D5AA-C58C-4CDC-873E-67FA3526063C}" presName="singleCycle" presStyleCnt="0"/>
      <dgm:spPr/>
    </dgm:pt>
    <dgm:pt modelId="{B62A7426-133A-4053-B514-AC2CD3568A04}" type="pres">
      <dgm:prSet presAssocID="{00C0D5AA-C58C-4CDC-873E-67FA3526063C}" presName="singleCenter" presStyleLbl="node1" presStyleIdx="0" presStyleCnt="4" custScaleX="190699" custScaleY="168849" custLinFactNeighborX="-64638" custLinFactNeighborY="-35995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9EAFDF88-C1FB-45C2-A870-2EF1A2CDBB34}" type="pres">
      <dgm:prSet presAssocID="{6A421D2D-83AE-4F48-AD13-DA6D57BBE937}" presName="Name56" presStyleLbl="parChTrans1D2" presStyleIdx="0" presStyleCnt="3"/>
      <dgm:spPr/>
      <dgm:t>
        <a:bodyPr/>
        <a:lstStyle/>
        <a:p>
          <a:endParaRPr lang="ru-RU"/>
        </a:p>
      </dgm:t>
    </dgm:pt>
    <dgm:pt modelId="{E5BCFC08-33BE-491C-ABFD-DFCDF778608A}" type="pres">
      <dgm:prSet presAssocID="{24AB673C-08AD-44E6-89F6-AADAA6507539}" presName="text0" presStyleLbl="node1" presStyleIdx="1" presStyleCnt="4" custScaleX="318780" custRadScaleRad="90716" custRadScaleInc="339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071430-C9F4-491A-9C19-C8C7626C49EC}" type="pres">
      <dgm:prSet presAssocID="{BEBD670F-D9E1-4E11-9D5F-BABB06B48708}" presName="Name56" presStyleLbl="parChTrans1D2" presStyleIdx="1" presStyleCnt="3"/>
      <dgm:spPr/>
      <dgm:t>
        <a:bodyPr/>
        <a:lstStyle/>
        <a:p>
          <a:endParaRPr lang="ru-RU"/>
        </a:p>
      </dgm:t>
    </dgm:pt>
    <dgm:pt modelId="{047F92F5-3A7B-40E5-8AD0-6042C65D45A8}" type="pres">
      <dgm:prSet presAssocID="{DC3DD19A-EC8A-4AF5-B0DC-E35CA5B224A8}" presName="text0" presStyleLbl="node1" presStyleIdx="2" presStyleCnt="4" custScaleX="375553" custRadScaleRad="108196" custRadScaleInc="-674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EAB291-70B2-4DE2-8CD0-8CC51F86A2DE}" type="pres">
      <dgm:prSet presAssocID="{63995638-7361-4B67-BB30-A194D4D18081}" presName="Name56" presStyleLbl="parChTrans1D2" presStyleIdx="2" presStyleCnt="3"/>
      <dgm:spPr/>
      <dgm:t>
        <a:bodyPr/>
        <a:lstStyle/>
        <a:p>
          <a:endParaRPr lang="ru-RU"/>
        </a:p>
      </dgm:t>
    </dgm:pt>
    <dgm:pt modelId="{FC6FBAC4-2DC1-4439-B182-8D6D734CE28D}" type="pres">
      <dgm:prSet presAssocID="{277C1E39-D95D-43DA-863A-A0819FEB1AEE}" presName="text0" presStyleLbl="node1" presStyleIdx="3" presStyleCnt="4" custScaleX="407900" custRadScaleRad="51251" custRadScaleInc="-437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994776-B8B2-4968-B874-F249118D8E45}" type="presOf" srcId="{277C1E39-D95D-43DA-863A-A0819FEB1AEE}" destId="{FC6FBAC4-2DC1-4439-B182-8D6D734CE28D}" srcOrd="0" destOrd="0" presId="urn:microsoft.com/office/officeart/2008/layout/RadialCluster"/>
    <dgm:cxn modelId="{7AE4F5D4-3FA4-4685-BA6E-E0E6EA88C6D8}" srcId="{6C594866-D698-4F02-9D9C-2A7A5C299B59}" destId="{00C0D5AA-C58C-4CDC-873E-67FA3526063C}" srcOrd="0" destOrd="0" parTransId="{5B59C149-2817-4EB0-B5D3-C3E0CA26B710}" sibTransId="{A6758FCB-8DF5-4C28-A542-9717D1B0DD39}"/>
    <dgm:cxn modelId="{A87629B6-F1AF-4C83-9618-BD78D75B50A2}" type="presOf" srcId="{24AB673C-08AD-44E6-89F6-AADAA6507539}" destId="{E5BCFC08-33BE-491C-ABFD-DFCDF778608A}" srcOrd="0" destOrd="0" presId="urn:microsoft.com/office/officeart/2008/layout/RadialCluster"/>
    <dgm:cxn modelId="{9188464C-4C4C-47C4-AD8E-8AB0B7228155}" type="presOf" srcId="{63995638-7361-4B67-BB30-A194D4D18081}" destId="{2AEAB291-70B2-4DE2-8CD0-8CC51F86A2DE}" srcOrd="0" destOrd="0" presId="urn:microsoft.com/office/officeart/2008/layout/RadialCluster"/>
    <dgm:cxn modelId="{7FE5235E-7965-4437-8930-B8C82D98A70F}" type="presOf" srcId="{DC3DD19A-EC8A-4AF5-B0DC-E35CA5B224A8}" destId="{047F92F5-3A7B-40E5-8AD0-6042C65D45A8}" srcOrd="0" destOrd="0" presId="urn:microsoft.com/office/officeart/2008/layout/RadialCluster"/>
    <dgm:cxn modelId="{DC1E3EE4-37D5-410D-925F-9E48B475DBEA}" type="presOf" srcId="{6A421D2D-83AE-4F48-AD13-DA6D57BBE937}" destId="{9EAFDF88-C1FB-45C2-A870-2EF1A2CDBB34}" srcOrd="0" destOrd="0" presId="urn:microsoft.com/office/officeart/2008/layout/RadialCluster"/>
    <dgm:cxn modelId="{5F1F44E5-250F-4A77-8DC4-CEE86AF64957}" type="presOf" srcId="{00C0D5AA-C58C-4CDC-873E-67FA3526063C}" destId="{B62A7426-133A-4053-B514-AC2CD3568A04}" srcOrd="0" destOrd="0" presId="urn:microsoft.com/office/officeart/2008/layout/RadialCluster"/>
    <dgm:cxn modelId="{EB02E7F5-F2A5-4EC1-9812-FA84EC0CE88F}" srcId="{00C0D5AA-C58C-4CDC-873E-67FA3526063C}" destId="{24AB673C-08AD-44E6-89F6-AADAA6507539}" srcOrd="0" destOrd="0" parTransId="{6A421D2D-83AE-4F48-AD13-DA6D57BBE937}" sibTransId="{04E040DA-13FD-4BA1-920B-87CC14C0DE6A}"/>
    <dgm:cxn modelId="{8C4D21D6-EC49-447A-A76C-C892F0B49ABE}" srcId="{00C0D5AA-C58C-4CDC-873E-67FA3526063C}" destId="{DC3DD19A-EC8A-4AF5-B0DC-E35CA5B224A8}" srcOrd="1" destOrd="0" parTransId="{BEBD670F-D9E1-4E11-9D5F-BABB06B48708}" sibTransId="{0C530BA4-5BE5-4E58-89AB-E5B5E64AC62F}"/>
    <dgm:cxn modelId="{4915FFAF-2760-4E4F-9AAA-DC9A0A286E43}" type="presOf" srcId="{6C594866-D698-4F02-9D9C-2A7A5C299B59}" destId="{D4874AEA-AF0B-477E-90CF-4FA70AB87C64}" srcOrd="0" destOrd="0" presId="urn:microsoft.com/office/officeart/2008/layout/RadialCluster"/>
    <dgm:cxn modelId="{5F9D9C5E-31B2-46DA-AA87-5368DFB3668F}" type="presOf" srcId="{BEBD670F-D9E1-4E11-9D5F-BABB06B48708}" destId="{86071430-C9F4-491A-9C19-C8C7626C49EC}" srcOrd="0" destOrd="0" presId="urn:microsoft.com/office/officeart/2008/layout/RadialCluster"/>
    <dgm:cxn modelId="{F7AD95CD-C39A-45B5-92EB-D252DAE6AD25}" srcId="{00C0D5AA-C58C-4CDC-873E-67FA3526063C}" destId="{277C1E39-D95D-43DA-863A-A0819FEB1AEE}" srcOrd="2" destOrd="0" parTransId="{63995638-7361-4B67-BB30-A194D4D18081}" sibTransId="{20D072BF-DE68-4C5B-8BEB-63BBC8BC376A}"/>
    <dgm:cxn modelId="{588C34EE-AB14-4326-AD5B-0D6AC4BF9F13}" type="presParOf" srcId="{D4874AEA-AF0B-477E-90CF-4FA70AB87C64}" destId="{D19B929D-956C-40AF-93D5-645EC91EF17D}" srcOrd="0" destOrd="0" presId="urn:microsoft.com/office/officeart/2008/layout/RadialCluster"/>
    <dgm:cxn modelId="{3494CC18-C210-46D3-92B1-CEA2A7555CB7}" type="presParOf" srcId="{D19B929D-956C-40AF-93D5-645EC91EF17D}" destId="{B62A7426-133A-4053-B514-AC2CD3568A04}" srcOrd="0" destOrd="0" presId="urn:microsoft.com/office/officeart/2008/layout/RadialCluster"/>
    <dgm:cxn modelId="{8FD51034-0144-46B5-9276-36258743BBF4}" type="presParOf" srcId="{D19B929D-956C-40AF-93D5-645EC91EF17D}" destId="{9EAFDF88-C1FB-45C2-A870-2EF1A2CDBB34}" srcOrd="1" destOrd="0" presId="urn:microsoft.com/office/officeart/2008/layout/RadialCluster"/>
    <dgm:cxn modelId="{2F81E632-88D1-4977-9388-FEF9C561EBBF}" type="presParOf" srcId="{D19B929D-956C-40AF-93D5-645EC91EF17D}" destId="{E5BCFC08-33BE-491C-ABFD-DFCDF778608A}" srcOrd="2" destOrd="0" presId="urn:microsoft.com/office/officeart/2008/layout/RadialCluster"/>
    <dgm:cxn modelId="{A1D48742-E489-4852-9AAC-85D51C6C5D8E}" type="presParOf" srcId="{D19B929D-956C-40AF-93D5-645EC91EF17D}" destId="{86071430-C9F4-491A-9C19-C8C7626C49EC}" srcOrd="3" destOrd="0" presId="urn:microsoft.com/office/officeart/2008/layout/RadialCluster"/>
    <dgm:cxn modelId="{62A14C0E-C359-47FE-81D6-C119A073CD09}" type="presParOf" srcId="{D19B929D-956C-40AF-93D5-645EC91EF17D}" destId="{047F92F5-3A7B-40E5-8AD0-6042C65D45A8}" srcOrd="4" destOrd="0" presId="urn:microsoft.com/office/officeart/2008/layout/RadialCluster"/>
    <dgm:cxn modelId="{71EFB05A-3D20-4838-8FC2-A1B4DACFA737}" type="presParOf" srcId="{D19B929D-956C-40AF-93D5-645EC91EF17D}" destId="{2AEAB291-70B2-4DE2-8CD0-8CC51F86A2DE}" srcOrd="5" destOrd="0" presId="urn:microsoft.com/office/officeart/2008/layout/RadialCluster"/>
    <dgm:cxn modelId="{52FA6950-4C51-4963-88A1-CC268DCC2168}" type="presParOf" srcId="{D19B929D-956C-40AF-93D5-645EC91EF17D}" destId="{FC6FBAC4-2DC1-4439-B182-8D6D734CE28D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EEA6ED7-A735-4B9F-BAD5-7704CB2630F3}" type="doc">
      <dgm:prSet loTypeId="urn:microsoft.com/office/officeart/2005/8/layout/vList6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E1481F6-D0FC-435C-80DE-5152DF5942AD}" type="pres">
      <dgm:prSet presAssocID="{4EEA6ED7-A735-4B9F-BAD5-7704CB2630F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145755BD-ED51-43FB-A568-BEADE6532915}" type="presOf" srcId="{4EEA6ED7-A735-4B9F-BAD5-7704CB2630F3}" destId="{0E1481F6-D0FC-435C-80DE-5152DF5942AD}" srcOrd="0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EA6ED7-A735-4B9F-BAD5-7704CB2630F3}" type="doc">
      <dgm:prSet loTypeId="urn:microsoft.com/office/officeart/2005/8/layout/vList6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E1481F6-D0FC-435C-80DE-5152DF5942AD}" type="pres">
      <dgm:prSet presAssocID="{4EEA6ED7-A735-4B9F-BAD5-7704CB2630F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145755BD-ED51-43FB-A568-BEADE6532915}" type="presOf" srcId="{4EEA6ED7-A735-4B9F-BAD5-7704CB2630F3}" destId="{0E1481F6-D0FC-435C-80DE-5152DF5942AD}" srcOrd="0" destOrd="0" presId="urn:microsoft.com/office/officeart/2005/8/layout/vList6"/>
  </dgm:cxnLst>
  <dgm:bg/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EEA6ED7-A735-4B9F-BAD5-7704CB2630F3}" type="doc">
      <dgm:prSet loTypeId="urn:microsoft.com/office/officeart/2005/8/layout/vList6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E1481F6-D0FC-435C-80DE-5152DF5942AD}" type="pres">
      <dgm:prSet presAssocID="{4EEA6ED7-A735-4B9F-BAD5-7704CB2630F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145755BD-ED51-43FB-A568-BEADE6532915}" type="presOf" srcId="{4EEA6ED7-A735-4B9F-BAD5-7704CB2630F3}" destId="{0E1481F6-D0FC-435C-80DE-5152DF5942AD}" srcOrd="0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F23AE70-03B5-415A-A130-090D4C240ED0}" type="doc">
      <dgm:prSet loTypeId="urn:microsoft.com/office/officeart/2005/8/layout/arrow3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202686D-A550-4426-A127-5FFB68438E32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1.Изменение федерального и регионального бюджетного законодательства, затрагивающего основные доходные источники</a:t>
          </a:r>
        </a:p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2.Снижение доходной базы бюджета за счет уменьшения количества налоговых агентов и налогоплательщиков  </a:t>
          </a:r>
        </a:p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3.Повышения процентных ставок на стоимость обслуживания муниципального долга</a:t>
          </a:r>
          <a:endParaRPr lang="ru-RU" sz="1600" dirty="0"/>
        </a:p>
      </dgm:t>
    </dgm:pt>
    <dgm:pt modelId="{2B8666A9-BBE4-48D1-AFDB-0716F2AB3A21}" type="parTrans" cxnId="{7296ACE6-3BF3-4D8B-A69B-21CE36BBA1AC}">
      <dgm:prSet/>
      <dgm:spPr/>
      <dgm:t>
        <a:bodyPr/>
        <a:lstStyle/>
        <a:p>
          <a:endParaRPr lang="ru-RU"/>
        </a:p>
      </dgm:t>
    </dgm:pt>
    <dgm:pt modelId="{F97848A5-658F-4EF0-B88D-30CEE05C3961}" type="sibTrans" cxnId="{7296ACE6-3BF3-4D8B-A69B-21CE36BBA1AC}">
      <dgm:prSet/>
      <dgm:spPr/>
      <dgm:t>
        <a:bodyPr/>
        <a:lstStyle/>
        <a:p>
          <a:endParaRPr lang="ru-RU"/>
        </a:p>
      </dgm:t>
    </dgm:pt>
    <dgm:pt modelId="{0FD4D530-5809-4422-BEFC-7015C82F66FE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1.Повышение качества администрированию доходов бюджета</a:t>
          </a:r>
        </a:p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2.Расширение доходной базы, в том числе через сокращение задолженности по платежам в бюджет и усиление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претензионно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-исковой работы с должниками</a:t>
          </a:r>
        </a:p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3.Повышение эффективности бюджетных расходов, в том числе через обзор бюджетных расходов, повышение эффективности планирования, выявление внутренних резервов и перераспределение их в пользу приоритетных расходов</a:t>
          </a:r>
        </a:p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4.Поддержка объема муниципального долга на «безопасном уровне»</a:t>
          </a:r>
          <a:endParaRPr lang="ru-RU" sz="1600" dirty="0"/>
        </a:p>
      </dgm:t>
    </dgm:pt>
    <dgm:pt modelId="{A455EF6E-3CDC-4DD3-87E0-84F6CA6FA115}" type="parTrans" cxnId="{812829AA-7700-4770-AAB8-E94A4DE7B548}">
      <dgm:prSet/>
      <dgm:spPr/>
      <dgm:t>
        <a:bodyPr/>
        <a:lstStyle/>
        <a:p>
          <a:endParaRPr lang="ru-RU"/>
        </a:p>
      </dgm:t>
    </dgm:pt>
    <dgm:pt modelId="{9FB3A072-B69C-46AA-981A-8FF092EEF2E7}" type="sibTrans" cxnId="{812829AA-7700-4770-AAB8-E94A4DE7B548}">
      <dgm:prSet/>
      <dgm:spPr/>
      <dgm:t>
        <a:bodyPr/>
        <a:lstStyle/>
        <a:p>
          <a:endParaRPr lang="ru-RU"/>
        </a:p>
      </dgm:t>
    </dgm:pt>
    <dgm:pt modelId="{F867387A-4313-450D-8CA7-603F3EEE9FC2}" type="pres">
      <dgm:prSet presAssocID="{5F23AE70-03B5-415A-A130-090D4C240ED0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26F478F-D45D-4502-8D8F-3C16B411E5BD}" type="pres">
      <dgm:prSet presAssocID="{5F23AE70-03B5-415A-A130-090D4C240ED0}" presName="divider" presStyleLbl="fgShp" presStyleIdx="0" presStyleCnt="1" custLinFactNeighborX="0" custLinFactNeighborY="1030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4E6EE4A5-1A96-473E-87DC-DEB6C7E26CC5}" type="pres">
      <dgm:prSet presAssocID="{4202686D-A550-4426-A127-5FFB68438E32}" presName="downArrow" presStyleLbl="node1" presStyleIdx="0" presStyleCnt="2" custLinFactNeighborX="1104" custLinFactNeighborY="-1830"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AFBE74D8-90E2-4507-8575-81ED999531C1}" type="pres">
      <dgm:prSet presAssocID="{4202686D-A550-4426-A127-5FFB68438E32}" presName="downArrowText" presStyleLbl="revTx" presStyleIdx="0" presStyleCnt="2" custScaleX="169482" custScaleY="79677" custLinFactNeighborX="4952" custLinFactNeighborY="59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FABA8D-4651-4D63-8292-B4F5E7001825}" type="pres">
      <dgm:prSet presAssocID="{0FD4D530-5809-4422-BEFC-7015C82F66FE}" presName="upArrow" presStyleLbl="node1" presStyleIdx="1" presStyleCnt="2"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11085DC7-A6B1-4942-AB33-5B2F3663336F}" type="pres">
      <dgm:prSet presAssocID="{0FD4D530-5809-4422-BEFC-7015C82F66FE}" presName="upArrowText" presStyleLbl="revTx" presStyleIdx="1" presStyleCnt="2" custScaleX="1778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C2EB8C5-AB44-4826-B564-4254BA6AEF3B}" type="presOf" srcId="{4202686D-A550-4426-A127-5FFB68438E32}" destId="{AFBE74D8-90E2-4507-8575-81ED999531C1}" srcOrd="0" destOrd="0" presId="urn:microsoft.com/office/officeart/2005/8/layout/arrow3"/>
    <dgm:cxn modelId="{7296ACE6-3BF3-4D8B-A69B-21CE36BBA1AC}" srcId="{5F23AE70-03B5-415A-A130-090D4C240ED0}" destId="{4202686D-A550-4426-A127-5FFB68438E32}" srcOrd="0" destOrd="0" parTransId="{2B8666A9-BBE4-48D1-AFDB-0716F2AB3A21}" sibTransId="{F97848A5-658F-4EF0-B88D-30CEE05C3961}"/>
    <dgm:cxn modelId="{812829AA-7700-4770-AAB8-E94A4DE7B548}" srcId="{5F23AE70-03B5-415A-A130-090D4C240ED0}" destId="{0FD4D530-5809-4422-BEFC-7015C82F66FE}" srcOrd="1" destOrd="0" parTransId="{A455EF6E-3CDC-4DD3-87E0-84F6CA6FA115}" sibTransId="{9FB3A072-B69C-46AA-981A-8FF092EEF2E7}"/>
    <dgm:cxn modelId="{48ABAC32-301E-4A46-8D52-CCA71D3B0AF8}" type="presOf" srcId="{0FD4D530-5809-4422-BEFC-7015C82F66FE}" destId="{11085DC7-A6B1-4942-AB33-5B2F3663336F}" srcOrd="0" destOrd="0" presId="urn:microsoft.com/office/officeart/2005/8/layout/arrow3"/>
    <dgm:cxn modelId="{1DB52D10-6F2A-4311-AAC0-50D82745265F}" type="presOf" srcId="{5F23AE70-03B5-415A-A130-090D4C240ED0}" destId="{F867387A-4313-450D-8CA7-603F3EEE9FC2}" srcOrd="0" destOrd="0" presId="urn:microsoft.com/office/officeart/2005/8/layout/arrow3"/>
    <dgm:cxn modelId="{E044019D-0CA3-4683-9863-692E9ED2C329}" type="presParOf" srcId="{F867387A-4313-450D-8CA7-603F3EEE9FC2}" destId="{426F478F-D45D-4502-8D8F-3C16B411E5BD}" srcOrd="0" destOrd="0" presId="urn:microsoft.com/office/officeart/2005/8/layout/arrow3"/>
    <dgm:cxn modelId="{580338EB-385E-4EED-B8A8-02A7DF973842}" type="presParOf" srcId="{F867387A-4313-450D-8CA7-603F3EEE9FC2}" destId="{4E6EE4A5-1A96-473E-87DC-DEB6C7E26CC5}" srcOrd="1" destOrd="0" presId="urn:microsoft.com/office/officeart/2005/8/layout/arrow3"/>
    <dgm:cxn modelId="{4F6FC08C-13DA-48EF-96A4-E3C3B7C12D42}" type="presParOf" srcId="{F867387A-4313-450D-8CA7-603F3EEE9FC2}" destId="{AFBE74D8-90E2-4507-8575-81ED999531C1}" srcOrd="2" destOrd="0" presId="urn:microsoft.com/office/officeart/2005/8/layout/arrow3"/>
    <dgm:cxn modelId="{B537F8A1-8F03-4897-9BBB-E300320DFE69}" type="presParOf" srcId="{F867387A-4313-450D-8CA7-603F3EEE9FC2}" destId="{05FABA8D-4651-4D63-8292-B4F5E7001825}" srcOrd="3" destOrd="0" presId="urn:microsoft.com/office/officeart/2005/8/layout/arrow3"/>
    <dgm:cxn modelId="{5B5C12AF-CC4F-4424-8774-ADF2E6E00CF9}" type="presParOf" srcId="{F867387A-4313-450D-8CA7-603F3EEE9FC2}" destId="{11085DC7-A6B1-4942-AB33-5B2F3663336F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144EB2-FD5D-43F1-956C-3F35A421C38D}">
      <dsp:nvSpPr>
        <dsp:cNvPr id="0" name=""/>
        <dsp:cNvSpPr/>
      </dsp:nvSpPr>
      <dsp:spPr>
        <a:xfrm>
          <a:off x="4658826" y="4029011"/>
          <a:ext cx="2679274" cy="2420644"/>
        </a:xfrm>
        <a:prstGeom prst="ellipse">
          <a:avLst/>
        </a:prstGeom>
        <a:solidFill>
          <a:schemeClr val="bg1">
            <a:lumMod val="75000"/>
          </a:schemeClr>
        </a:soli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Основные направления налоговой, бюджетной и долговой политики на 2024 год и на плановый период 2025 и 2026 годов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(ст.172 БК РФ)</a:t>
          </a:r>
          <a:endParaRPr lang="ru-RU" sz="15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51197" y="4383506"/>
        <a:ext cx="1894532" cy="1711654"/>
      </dsp:txXfrm>
    </dsp:sp>
    <dsp:sp modelId="{2EC76868-3276-4020-890C-D69900E1E5EC}">
      <dsp:nvSpPr>
        <dsp:cNvPr id="0" name=""/>
        <dsp:cNvSpPr/>
      </dsp:nvSpPr>
      <dsp:spPr>
        <a:xfrm rot="10680876">
          <a:off x="1633908" y="4959258"/>
          <a:ext cx="2860383" cy="763593"/>
        </a:xfrm>
        <a:prstGeom prst="leftArrow">
          <a:avLst>
            <a:gd name="adj1" fmla="val 60000"/>
            <a:gd name="adj2" fmla="val 50000"/>
          </a:avLst>
        </a:prstGeom>
        <a:solidFill>
          <a:srgbClr val="CCFF99"/>
        </a:soli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06B4D4E-FA1F-4CC5-BA35-F0422E38C52E}">
      <dsp:nvSpPr>
        <dsp:cNvPr id="0" name=""/>
        <dsp:cNvSpPr/>
      </dsp:nvSpPr>
      <dsp:spPr>
        <a:xfrm>
          <a:off x="170542" y="4490758"/>
          <a:ext cx="2928450" cy="1799692"/>
        </a:xfrm>
        <a:prstGeom prst="roundRect">
          <a:avLst>
            <a:gd name="adj" fmla="val 10000"/>
          </a:avLst>
        </a:prstGeom>
        <a:solidFill>
          <a:srgbClr val="CCFF99"/>
        </a:soli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 Послания Президента Российской Федерации Федеральному Собранию Российской Федерации 21 февраля 2023 года</a:t>
          </a:r>
          <a:endParaRPr lang="ru-RU" sz="1300" b="0" kern="1200" dirty="0">
            <a:solidFill>
              <a:schemeClr val="tx1"/>
            </a:solidFill>
            <a:latin typeface="Times New Roman" pitchFamily="18" charset="0"/>
            <a:cs typeface="Times New Roman" panose="02020603050405020304" pitchFamily="18" charset="0"/>
          </a:endParaRPr>
        </a:p>
      </dsp:txBody>
      <dsp:txXfrm>
        <a:off x="223253" y="4543469"/>
        <a:ext cx="2823028" cy="1694270"/>
      </dsp:txXfrm>
    </dsp:sp>
    <dsp:sp modelId="{3A536E63-160B-4767-8AB3-9FC17ABA0675}">
      <dsp:nvSpPr>
        <dsp:cNvPr id="0" name=""/>
        <dsp:cNvSpPr/>
      </dsp:nvSpPr>
      <dsp:spPr>
        <a:xfrm rot="12297749">
          <a:off x="1953254" y="3634814"/>
          <a:ext cx="2837169" cy="76359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1732615"/>
                <a:satOff val="-7995"/>
                <a:lumOff val="294"/>
                <a:alphaOff val="0"/>
                <a:shade val="58000"/>
                <a:satMod val="150000"/>
              </a:schemeClr>
            </a:gs>
            <a:gs pos="72000">
              <a:schemeClr val="accent4">
                <a:hueOff val="1732615"/>
                <a:satOff val="-7995"/>
                <a:lumOff val="294"/>
                <a:alphaOff val="0"/>
                <a:tint val="90000"/>
                <a:satMod val="135000"/>
              </a:schemeClr>
            </a:gs>
            <a:gs pos="100000">
              <a:schemeClr val="accent4">
                <a:hueOff val="1732615"/>
                <a:satOff val="-7995"/>
                <a:lumOff val="294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B4142EF-63E8-413F-B55E-DD00F92D2CF6}">
      <dsp:nvSpPr>
        <dsp:cNvPr id="0" name=""/>
        <dsp:cNvSpPr/>
      </dsp:nvSpPr>
      <dsp:spPr>
        <a:xfrm>
          <a:off x="621547" y="2518087"/>
          <a:ext cx="2928450" cy="17996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1732615"/>
                <a:satOff val="-7995"/>
                <a:lumOff val="294"/>
                <a:alphaOff val="0"/>
                <a:shade val="58000"/>
                <a:satMod val="150000"/>
              </a:schemeClr>
            </a:gs>
            <a:gs pos="72000">
              <a:schemeClr val="accent4">
                <a:hueOff val="1732615"/>
                <a:satOff val="-7995"/>
                <a:lumOff val="294"/>
                <a:alphaOff val="0"/>
                <a:tint val="90000"/>
                <a:satMod val="135000"/>
              </a:schemeClr>
            </a:gs>
            <a:gs pos="100000">
              <a:schemeClr val="accent4">
                <a:hueOff val="1732615"/>
                <a:satOff val="-7995"/>
                <a:lumOff val="294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Основные положения Указа Президента Российской Федерации от 21 июля 2020 года № 474 «О национальных целях развития Российской Федерации на период до 2030 года»</a:t>
          </a:r>
          <a:endParaRPr lang="ru-RU" sz="1300" b="0" kern="1200" dirty="0">
            <a:solidFill>
              <a:schemeClr val="tx1"/>
            </a:solidFill>
            <a:latin typeface="Times New Roman" pitchFamily="18" charset="0"/>
            <a:cs typeface="Times New Roman" panose="02020603050405020304" pitchFamily="18" charset="0"/>
          </a:endParaRPr>
        </a:p>
      </dsp:txBody>
      <dsp:txXfrm>
        <a:off x="674258" y="2570798"/>
        <a:ext cx="2823028" cy="1694270"/>
      </dsp:txXfrm>
    </dsp:sp>
    <dsp:sp modelId="{D7BE0E97-AA24-4BE1-A7D3-81B62933F165}">
      <dsp:nvSpPr>
        <dsp:cNvPr id="0" name=""/>
        <dsp:cNvSpPr/>
      </dsp:nvSpPr>
      <dsp:spPr>
        <a:xfrm rot="13854090">
          <a:off x="2295858" y="2402500"/>
          <a:ext cx="3415116" cy="76359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3465231"/>
                <a:satOff val="-15989"/>
                <a:lumOff val="588"/>
                <a:alphaOff val="0"/>
                <a:shade val="58000"/>
                <a:satMod val="150000"/>
              </a:schemeClr>
            </a:gs>
            <a:gs pos="72000">
              <a:schemeClr val="accent4">
                <a:hueOff val="3465231"/>
                <a:satOff val="-15989"/>
                <a:lumOff val="588"/>
                <a:alphaOff val="0"/>
                <a:tint val="90000"/>
                <a:satMod val="135000"/>
              </a:schemeClr>
            </a:gs>
            <a:gs pos="100000">
              <a:schemeClr val="accent4">
                <a:hueOff val="3465231"/>
                <a:satOff val="-15989"/>
                <a:lumOff val="588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4761B89-4B68-4D00-BE7A-B9F44643C0B5}">
      <dsp:nvSpPr>
        <dsp:cNvPr id="0" name=""/>
        <dsp:cNvSpPr/>
      </dsp:nvSpPr>
      <dsp:spPr>
        <a:xfrm>
          <a:off x="1462311" y="559277"/>
          <a:ext cx="2928450" cy="17996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3465231"/>
                <a:satOff val="-15989"/>
                <a:lumOff val="588"/>
                <a:alphaOff val="0"/>
                <a:shade val="58000"/>
                <a:satMod val="150000"/>
              </a:schemeClr>
            </a:gs>
            <a:gs pos="72000">
              <a:schemeClr val="accent4">
                <a:hueOff val="3465231"/>
                <a:satOff val="-15989"/>
                <a:lumOff val="588"/>
                <a:alphaOff val="0"/>
                <a:tint val="90000"/>
                <a:satMod val="135000"/>
              </a:schemeClr>
            </a:gs>
            <a:gs pos="100000">
              <a:schemeClr val="accent4">
                <a:hueOff val="3465231"/>
                <a:satOff val="-15989"/>
                <a:lumOff val="588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Основные направления налоговой, бюджетной и долговой политики Ханты – Мансийского автономного округа – Югры на 2024 год и на плановый период 2025 и 2026 годов</a:t>
          </a:r>
          <a:endParaRPr lang="ru-RU" sz="1300" b="0" kern="1200" dirty="0">
            <a:solidFill>
              <a:schemeClr val="tx1"/>
            </a:solidFill>
          </a:endParaRPr>
        </a:p>
      </dsp:txBody>
      <dsp:txXfrm>
        <a:off x="1515022" y="611988"/>
        <a:ext cx="2823028" cy="1694270"/>
      </dsp:txXfrm>
    </dsp:sp>
    <dsp:sp modelId="{A8131B63-FD6E-42C4-8F58-CF22D22B48FC}">
      <dsp:nvSpPr>
        <dsp:cNvPr id="0" name=""/>
        <dsp:cNvSpPr/>
      </dsp:nvSpPr>
      <dsp:spPr>
        <a:xfrm rot="16200000">
          <a:off x="4639067" y="2129581"/>
          <a:ext cx="2718792" cy="76359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shade val="58000"/>
                <a:satMod val="150000"/>
              </a:schemeClr>
            </a:gs>
            <a:gs pos="72000">
              <a:schemeClr val="accent4">
                <a:hueOff val="5197846"/>
                <a:satOff val="-23984"/>
                <a:lumOff val="883"/>
                <a:alphaOff val="0"/>
                <a:tint val="90000"/>
                <a:satMod val="135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7A432EA-0A17-426C-BDA5-9E7EBD998A07}">
      <dsp:nvSpPr>
        <dsp:cNvPr id="0" name=""/>
        <dsp:cNvSpPr/>
      </dsp:nvSpPr>
      <dsp:spPr>
        <a:xfrm>
          <a:off x="4534238" y="252136"/>
          <a:ext cx="2928450" cy="17996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shade val="58000"/>
                <a:satMod val="150000"/>
              </a:schemeClr>
            </a:gs>
            <a:gs pos="72000">
              <a:schemeClr val="accent4">
                <a:hueOff val="5197846"/>
                <a:satOff val="-23984"/>
                <a:lumOff val="883"/>
                <a:alphaOff val="0"/>
                <a:tint val="90000"/>
                <a:satMod val="135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Стратегические цели развития города </a:t>
          </a:r>
          <a:r>
            <a:rPr lang="ru-RU" sz="1300" b="0" kern="1200" dirty="0" err="1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Покачи</a:t>
          </a:r>
          <a:r>
            <a:rPr lang="ru-RU" sz="1300" b="0" kern="1200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, определенных в Стратегии социально - экономического развития  города </a:t>
          </a:r>
          <a:r>
            <a:rPr lang="ru-RU" sz="1300" b="0" kern="1200" dirty="0" err="1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Покачи</a:t>
          </a:r>
          <a:r>
            <a:rPr lang="ru-RU" sz="1300" b="0" kern="1200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 до 2030 года</a:t>
          </a:r>
          <a:endParaRPr lang="ru-RU" sz="1300" b="0" kern="1200" dirty="0">
            <a:solidFill>
              <a:schemeClr val="tx1"/>
            </a:solidFill>
          </a:endParaRPr>
        </a:p>
      </dsp:txBody>
      <dsp:txXfrm>
        <a:off x="4586949" y="304847"/>
        <a:ext cx="2823028" cy="1694270"/>
      </dsp:txXfrm>
    </dsp:sp>
    <dsp:sp modelId="{F0D3B9FA-2081-4926-97A1-02630759136C}">
      <dsp:nvSpPr>
        <dsp:cNvPr id="0" name=""/>
        <dsp:cNvSpPr/>
      </dsp:nvSpPr>
      <dsp:spPr>
        <a:xfrm rot="18624070">
          <a:off x="6355618" y="2484985"/>
          <a:ext cx="3324256" cy="76359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6930461"/>
                <a:satOff val="-31979"/>
                <a:lumOff val="1177"/>
                <a:alphaOff val="0"/>
                <a:shade val="58000"/>
                <a:satMod val="150000"/>
              </a:schemeClr>
            </a:gs>
            <a:gs pos="72000">
              <a:schemeClr val="accent4">
                <a:hueOff val="6930461"/>
                <a:satOff val="-31979"/>
                <a:lumOff val="1177"/>
                <a:alphaOff val="0"/>
                <a:tint val="90000"/>
                <a:satMod val="135000"/>
              </a:schemeClr>
            </a:gs>
            <a:gs pos="100000">
              <a:schemeClr val="accent4">
                <a:hueOff val="6930461"/>
                <a:satOff val="-31979"/>
                <a:lumOff val="1177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16910E6-DC4A-4C9B-A8B5-B60DC057797E}">
      <dsp:nvSpPr>
        <dsp:cNvPr id="0" name=""/>
        <dsp:cNvSpPr/>
      </dsp:nvSpPr>
      <dsp:spPr>
        <a:xfrm>
          <a:off x="7630806" y="701183"/>
          <a:ext cx="2928450" cy="17996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6930461"/>
                <a:satOff val="-31979"/>
                <a:lumOff val="1177"/>
                <a:alphaOff val="0"/>
                <a:shade val="58000"/>
                <a:satMod val="150000"/>
              </a:schemeClr>
            </a:gs>
            <a:gs pos="72000">
              <a:schemeClr val="accent4">
                <a:hueOff val="6930461"/>
                <a:satOff val="-31979"/>
                <a:lumOff val="1177"/>
                <a:alphaOff val="0"/>
                <a:tint val="90000"/>
                <a:satMod val="135000"/>
              </a:schemeClr>
            </a:gs>
            <a:gs pos="100000">
              <a:schemeClr val="accent4">
                <a:hueOff val="6930461"/>
                <a:satOff val="-31979"/>
                <a:lumOff val="1177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Концепция повышения эффективности бюджетных расходов в 2019-2024 годах в муниципальном образовании город </a:t>
          </a:r>
          <a:r>
            <a:rPr lang="ru-RU" sz="1300" b="0" kern="1200" dirty="0" err="1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Покачи</a:t>
          </a:r>
          <a:endParaRPr lang="ru-RU" sz="1300" b="0" kern="1200" dirty="0">
            <a:solidFill>
              <a:schemeClr val="tx1"/>
            </a:solidFill>
            <a:latin typeface="Times New Roman" pitchFamily="18" charset="0"/>
            <a:cs typeface="Times New Roman" panose="02020603050405020304" pitchFamily="18" charset="0"/>
          </a:endParaRPr>
        </a:p>
      </dsp:txBody>
      <dsp:txXfrm>
        <a:off x="7683517" y="753894"/>
        <a:ext cx="2823028" cy="1694270"/>
      </dsp:txXfrm>
    </dsp:sp>
    <dsp:sp modelId="{D52307B4-B0A0-4CF5-9AEE-E3CDF219AB03}">
      <dsp:nvSpPr>
        <dsp:cNvPr id="0" name=""/>
        <dsp:cNvSpPr/>
      </dsp:nvSpPr>
      <dsp:spPr>
        <a:xfrm rot="20174255">
          <a:off x="7232776" y="3705989"/>
          <a:ext cx="2762481" cy="76359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8663077"/>
                <a:satOff val="-39973"/>
                <a:lumOff val="1471"/>
                <a:alphaOff val="0"/>
                <a:shade val="58000"/>
                <a:satMod val="150000"/>
              </a:schemeClr>
            </a:gs>
            <a:gs pos="72000">
              <a:schemeClr val="accent4">
                <a:hueOff val="8663077"/>
                <a:satOff val="-39973"/>
                <a:lumOff val="1471"/>
                <a:alphaOff val="0"/>
                <a:tint val="90000"/>
                <a:satMod val="135000"/>
              </a:schemeClr>
            </a:gs>
            <a:gs pos="100000">
              <a:schemeClr val="accent4">
                <a:hueOff val="8663077"/>
                <a:satOff val="-39973"/>
                <a:lumOff val="1471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5C890F8-92DF-4607-B674-C08D43BECB76}">
      <dsp:nvSpPr>
        <dsp:cNvPr id="0" name=""/>
        <dsp:cNvSpPr/>
      </dsp:nvSpPr>
      <dsp:spPr>
        <a:xfrm>
          <a:off x="8413937" y="2631375"/>
          <a:ext cx="2928450" cy="17996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8663077"/>
                <a:satOff val="-39973"/>
                <a:lumOff val="1471"/>
                <a:alphaOff val="0"/>
                <a:shade val="58000"/>
                <a:satMod val="150000"/>
              </a:schemeClr>
            </a:gs>
            <a:gs pos="72000">
              <a:schemeClr val="accent4">
                <a:hueOff val="8663077"/>
                <a:satOff val="-39973"/>
                <a:lumOff val="1471"/>
                <a:alphaOff val="0"/>
                <a:tint val="90000"/>
                <a:satMod val="135000"/>
              </a:schemeClr>
            </a:gs>
            <a:gs pos="100000">
              <a:schemeClr val="accent4">
                <a:hueOff val="8663077"/>
                <a:satOff val="-39973"/>
                <a:lumOff val="1471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Прогноз социально-экономического развития муниципального образования город Покачи на 2024 год и на плановый период до 2026 года</a:t>
          </a:r>
          <a:endParaRPr lang="ru-RU" sz="1300" b="0" kern="1200" dirty="0">
            <a:solidFill>
              <a:schemeClr val="tx1"/>
            </a:solidFill>
            <a:latin typeface="Times New Roman" pitchFamily="18" charset="0"/>
            <a:cs typeface="Times New Roman" panose="02020603050405020304" pitchFamily="18" charset="0"/>
          </a:endParaRPr>
        </a:p>
      </dsp:txBody>
      <dsp:txXfrm>
        <a:off x="8466648" y="2684086"/>
        <a:ext cx="2823028" cy="1694270"/>
      </dsp:txXfrm>
    </dsp:sp>
    <dsp:sp modelId="{EF0A8693-C77E-4EDF-8078-1AF40C85D35D}">
      <dsp:nvSpPr>
        <dsp:cNvPr id="0" name=""/>
        <dsp:cNvSpPr/>
      </dsp:nvSpPr>
      <dsp:spPr>
        <a:xfrm rot="200863">
          <a:off x="7503875" y="5031718"/>
          <a:ext cx="2944579" cy="763593"/>
        </a:xfrm>
        <a:prstGeom prst="leftArrow">
          <a:avLst>
            <a:gd name="adj1" fmla="val 60000"/>
            <a:gd name="adj2" fmla="val 50000"/>
          </a:avLst>
        </a:prstGeom>
        <a:solidFill>
          <a:srgbClr val="00B0F0"/>
        </a:soli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1F592D-36CD-4354-A74D-33BD59017EC7}">
      <dsp:nvSpPr>
        <dsp:cNvPr id="0" name=""/>
        <dsp:cNvSpPr/>
      </dsp:nvSpPr>
      <dsp:spPr>
        <a:xfrm>
          <a:off x="8981716" y="4599644"/>
          <a:ext cx="2928450" cy="1799692"/>
        </a:xfrm>
        <a:prstGeom prst="roundRect">
          <a:avLst>
            <a:gd name="adj" fmla="val 10000"/>
          </a:avLst>
        </a:prstGeom>
        <a:solidFill>
          <a:srgbClr val="00B0F0"/>
        </a:solidFill>
        <a:ln w="38100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Основные положения Указов Президента Российской Федерации от 2012 года</a:t>
          </a:r>
          <a:endParaRPr lang="ru-RU" sz="1300" b="0" kern="1200" dirty="0">
            <a:solidFill>
              <a:schemeClr val="tx1"/>
            </a:solidFill>
          </a:endParaRPr>
        </a:p>
      </dsp:txBody>
      <dsp:txXfrm>
        <a:off x="9034427" y="4652355"/>
        <a:ext cx="2823028" cy="16942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2A7426-133A-4053-B514-AC2CD3568A04}">
      <dsp:nvSpPr>
        <dsp:cNvPr id="0" name=""/>
        <dsp:cNvSpPr/>
      </dsp:nvSpPr>
      <dsp:spPr>
        <a:xfrm>
          <a:off x="292581" y="196909"/>
          <a:ext cx="3738603" cy="3310240"/>
        </a:xfrm>
        <a:prstGeom prst="roundRect">
          <a:avLst/>
        </a:prstGeom>
        <a:solidFill>
          <a:schemeClr val="bg2">
            <a:lumMod val="90000"/>
          </a:schemeClr>
        </a:soli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Основные приоритеты и ориентиры налоговой, бюджетной и долговой политики</a:t>
          </a:r>
          <a:endParaRPr lang="ru-RU" sz="31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4174" y="358502"/>
        <a:ext cx="3415417" cy="2987054"/>
      </dsp:txXfrm>
    </dsp:sp>
    <dsp:sp modelId="{9EAFDF88-C1FB-45C2-A870-2EF1A2CDBB34}">
      <dsp:nvSpPr>
        <dsp:cNvPr id="0" name=""/>
        <dsp:cNvSpPr/>
      </dsp:nvSpPr>
      <dsp:spPr>
        <a:xfrm rot="21322034">
          <a:off x="4029737" y="1664756"/>
          <a:ext cx="88639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86390" y="0"/>
              </a:lnTo>
            </a:path>
          </a:pathLst>
        </a:custGeom>
        <a:noFill/>
        <a:ln w="381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BCFC08-33BE-491C-ABFD-DFCDF778608A}">
      <dsp:nvSpPr>
        <dsp:cNvPr id="0" name=""/>
        <dsp:cNvSpPr/>
      </dsp:nvSpPr>
      <dsp:spPr>
        <a:xfrm>
          <a:off x="4914679" y="802548"/>
          <a:ext cx="4187230" cy="1313517"/>
        </a:xfrm>
        <a:prstGeom prst="roundRect">
          <a:avLst/>
        </a:prstGeom>
        <a:solidFill>
          <a:srgbClr val="CCFF99"/>
        </a:soli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финансовая устойчивость бюджета города Покачи</a:t>
          </a:r>
          <a:endParaRPr lang="ru-RU" sz="27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978800" y="866669"/>
        <a:ext cx="4058988" cy="1185275"/>
      </dsp:txXfrm>
    </dsp:sp>
    <dsp:sp modelId="{86071430-C9F4-491A-9C19-C8C7626C49EC}">
      <dsp:nvSpPr>
        <dsp:cNvPr id="0" name=""/>
        <dsp:cNvSpPr/>
      </dsp:nvSpPr>
      <dsp:spPr>
        <a:xfrm rot="750957">
          <a:off x="3997555" y="2573662"/>
          <a:ext cx="283024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30241" y="0"/>
              </a:lnTo>
            </a:path>
          </a:pathLst>
        </a:custGeom>
        <a:noFill/>
        <a:ln w="381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7F92F5-3A7B-40E5-8AD0-6042C65D45A8}">
      <dsp:nvSpPr>
        <dsp:cNvPr id="0" name=""/>
        <dsp:cNvSpPr/>
      </dsp:nvSpPr>
      <dsp:spPr>
        <a:xfrm>
          <a:off x="6794167" y="2771101"/>
          <a:ext cx="4932953" cy="1313517"/>
        </a:xfrm>
        <a:prstGeom prst="roundRect">
          <a:avLst/>
        </a:prstGeom>
        <a:solidFill>
          <a:srgbClr val="00FFCC"/>
        </a:soli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достижение национальных целей развития на территории города Покачи</a:t>
          </a:r>
          <a:endParaRPr lang="ru-RU" sz="26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858288" y="2835222"/>
        <a:ext cx="4804711" cy="1185275"/>
      </dsp:txXfrm>
    </dsp:sp>
    <dsp:sp modelId="{2AEAB291-70B2-4DE2-8CD0-8CC51F86A2DE}">
      <dsp:nvSpPr>
        <dsp:cNvPr id="0" name=""/>
        <dsp:cNvSpPr/>
      </dsp:nvSpPr>
      <dsp:spPr>
        <a:xfrm rot="2919892">
          <a:off x="3359900" y="4077342"/>
          <a:ext cx="151877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18773" y="0"/>
              </a:lnTo>
            </a:path>
          </a:pathLst>
        </a:custGeom>
        <a:noFill/>
        <a:ln w="381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6FBAC4-2DC1-4439-B182-8D6D734CE28D}">
      <dsp:nvSpPr>
        <dsp:cNvPr id="0" name=""/>
        <dsp:cNvSpPr/>
      </dsp:nvSpPr>
      <dsp:spPr>
        <a:xfrm>
          <a:off x="2519604" y="4647534"/>
          <a:ext cx="5357837" cy="1313517"/>
        </a:xfrm>
        <a:prstGeom prst="roundRect">
          <a:avLst/>
        </a:prstGeom>
        <a:solidFill>
          <a:srgbClr val="66FFFF"/>
        </a:soli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сбалансированность  бюджетной системы муниципального образования</a:t>
          </a:r>
          <a:endParaRPr lang="ru-RU" sz="26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83725" y="4711655"/>
        <a:ext cx="5229595" cy="11852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6F478F-D45D-4502-8D8F-3C16B411E5BD}">
      <dsp:nvSpPr>
        <dsp:cNvPr id="0" name=""/>
        <dsp:cNvSpPr/>
      </dsp:nvSpPr>
      <dsp:spPr>
        <a:xfrm rot="21300000">
          <a:off x="34230" y="2262396"/>
          <a:ext cx="11684922" cy="1295687"/>
        </a:xfrm>
        <a:prstGeom prst="mathMinus">
          <a:avLst/>
        </a:prstGeom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E6EE4A5-1A96-473E-87DC-DEB6C7E26CC5}">
      <dsp:nvSpPr>
        <dsp:cNvPr id="0" name=""/>
        <dsp:cNvSpPr/>
      </dsp:nvSpPr>
      <dsp:spPr>
        <a:xfrm>
          <a:off x="1449333" y="246387"/>
          <a:ext cx="3526015" cy="2309164"/>
        </a:xfrm>
        <a:prstGeom prst="downArrow">
          <a:avLst/>
        </a:prstGeom>
        <a:solidFill>
          <a:srgbClr val="00B0F0"/>
        </a:soli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BE74D8-90E2-4507-8575-81ED999531C1}">
      <dsp:nvSpPr>
        <dsp:cNvPr id="0" name=""/>
        <dsp:cNvSpPr/>
      </dsp:nvSpPr>
      <dsp:spPr>
        <a:xfrm>
          <a:off x="5108904" y="390303"/>
          <a:ext cx="6374358" cy="19318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1.Изменение федерального и регионального бюджетного законодательства, затрагивающего основные доходные источники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2.Снижение доходной базы бюджета за счет уменьшения количества налоговых агентов и налогоплательщиков 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3.Повышения процентных ставок на стоимость обслуживания муниципального долга</a:t>
          </a:r>
          <a:endParaRPr lang="ru-RU" sz="1600" kern="1200" dirty="0"/>
        </a:p>
      </dsp:txBody>
      <dsp:txXfrm>
        <a:off x="5108904" y="390303"/>
        <a:ext cx="6374358" cy="1931866"/>
      </dsp:txXfrm>
    </dsp:sp>
    <dsp:sp modelId="{05FABA8D-4651-4D63-8292-B4F5E7001825}">
      <dsp:nvSpPr>
        <dsp:cNvPr id="0" name=""/>
        <dsp:cNvSpPr/>
      </dsp:nvSpPr>
      <dsp:spPr>
        <a:xfrm>
          <a:off x="6816962" y="3175101"/>
          <a:ext cx="3526015" cy="2309164"/>
        </a:xfrm>
        <a:prstGeom prst="upArrow">
          <a:avLst/>
        </a:prstGeom>
        <a:solidFill>
          <a:srgbClr val="00B0F0"/>
        </a:soli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1085DC7-A6B1-4942-AB33-5B2F3663336F}">
      <dsp:nvSpPr>
        <dsp:cNvPr id="0" name=""/>
        <dsp:cNvSpPr/>
      </dsp:nvSpPr>
      <dsp:spPr>
        <a:xfrm>
          <a:off x="298818" y="3348288"/>
          <a:ext cx="6689462" cy="2424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1.Повышение качества администрированию доходов бюджета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2.Расширение доходной базы, в том числе через сокращение задолженности по платежам в бюджет и усиление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претензионно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-исковой работы с должниками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3.Повышение эффективности бюджетных расходов, в том числе через обзор бюджетных расходов, повышение эффективности планирования, выявление внутренних резервов и перераспределение их в пользу приоритетных расходов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4.Поддержка объема муниципального долга на «безопасном уровне»</a:t>
          </a:r>
          <a:endParaRPr lang="ru-RU" sz="1600" kern="1200" dirty="0"/>
        </a:p>
      </dsp:txBody>
      <dsp:txXfrm>
        <a:off x="298818" y="3348288"/>
        <a:ext cx="6689462" cy="24246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35B891-565E-4A31-9E45-057A48AB3823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F389A7-4D38-4816-B8EC-905E13DF5B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6240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4AF985-13C4-4579-801E-90580D423673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5B80C-4FC8-45A9-AC55-F6A7040D3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380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438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4641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648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774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769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160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179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7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576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653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349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289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822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3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253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3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663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">
              <a:schemeClr val="accent1">
                <a:lumMod val="5000"/>
                <a:lumOff val="95000"/>
              </a:schemeClr>
            </a:gs>
            <a:gs pos="8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C8D7A-1D92-4036-86A0-625912C4552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246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95306" y="5823924"/>
            <a:ext cx="4895385" cy="738671"/>
          </a:xfrm>
        </p:spPr>
        <p:txBody>
          <a:bodyPr>
            <a:noAutofit/>
          </a:bodyPr>
          <a:lstStyle/>
          <a:p>
            <a:pPr algn="r"/>
            <a:r>
              <a:rPr lang="ru-RU" sz="2200" b="1" dirty="0">
                <a:latin typeface="Times New Roman" pitchFamily="18" charset="0"/>
                <a:ea typeface="+mj-ea"/>
                <a:cs typeface="Times New Roman" pitchFamily="18" charset="0"/>
              </a:rPr>
              <a:t>Администрация города Покачи</a:t>
            </a:r>
          </a:p>
          <a:p>
            <a:pPr algn="r"/>
            <a:r>
              <a:rPr lang="ru-RU" sz="22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02 ноября 2023 </a:t>
            </a:r>
            <a:r>
              <a:rPr lang="ru-RU" sz="2200" b="1" dirty="0">
                <a:latin typeface="Times New Roman" pitchFamily="18" charset="0"/>
                <a:ea typeface="+mj-ea"/>
                <a:cs typeface="Times New Roman" pitchFamily="18" charset="0"/>
              </a:rPr>
              <a:t>год</a:t>
            </a:r>
          </a:p>
        </p:txBody>
      </p:sp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672020" y="926592"/>
            <a:ext cx="10847959" cy="4772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ОСНОВНЫЕ НАПРАВЛЕНИЯ НАЛОГОВОЙ, БЮДЖЕТНОЙ И ДОЛГОВОЙ ПОЛИТИКИ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 2024 ГОД И НА ПЛАНОВЫЙ ПЕРИОД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2025 И 2026 ГОДОВ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824928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02887397"/>
              </p:ext>
            </p:extLst>
          </p:nvPr>
        </p:nvGraphicFramePr>
        <p:xfrm>
          <a:off x="97536" y="109063"/>
          <a:ext cx="11996928" cy="6559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2908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10306210"/>
              </p:ext>
            </p:extLst>
          </p:nvPr>
        </p:nvGraphicFramePr>
        <p:xfrm>
          <a:off x="195072" y="158496"/>
          <a:ext cx="11899392" cy="6534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1203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/>
          </p:nvPr>
        </p:nvGraphicFramePr>
        <p:xfrm>
          <a:off x="200722" y="1148590"/>
          <a:ext cx="11844973" cy="5581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AutoShape 2" descr="C:\Users\User\Desktop\s1200.webp"/>
          <p:cNvSpPr txBox="1">
            <a:spLocks noChangeAspect="1" noChangeArrowheads="1"/>
          </p:cNvSpPr>
          <p:nvPr/>
        </p:nvSpPr>
        <p:spPr bwMode="auto">
          <a:xfrm>
            <a:off x="200723" y="89223"/>
            <a:ext cx="11753384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налоговой политики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2024-2026 годы</a:t>
            </a:r>
            <a:endParaRPr lang="ru-RU" sz="3200" b="1" dirty="0"/>
          </a:p>
        </p:txBody>
      </p:sp>
      <p:sp>
        <p:nvSpPr>
          <p:cNvPr id="4" name="Двойные фигурные скобки 3"/>
          <p:cNvSpPr/>
          <p:nvPr/>
        </p:nvSpPr>
        <p:spPr>
          <a:xfrm>
            <a:off x="3291840" y="1575756"/>
            <a:ext cx="8473440" cy="4861620"/>
          </a:xfrm>
          <a:prstGeom prst="bracePair">
            <a:avLst/>
          </a:prstGeom>
          <a:ln w="76200">
            <a:solidFill>
              <a:srgbClr val="33CCCC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11257" y="1023105"/>
            <a:ext cx="2880582" cy="583236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Приоритетная цель:</a:t>
            </a:r>
            <a:endParaRPr lang="ru-RU" sz="2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наращивание налогового потенциала в целях обеспечения роста доходной части бюджета города Покачи, в том числе за счет изыскания дополнительных доходных резервов и снижения налоговой задолженности перед бюджетом</a:t>
            </a:r>
          </a:p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181856" y="1677129"/>
            <a:ext cx="710793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правообладателей объектов недвижимости (включая объекты по гаражной амнистии) с целью постановки их на налоговый учет;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налоговыми агентами и налогоплательщиками, направленное на соблюдение налоговой дисциплины и предупреждение уклонения от уплаты налоговых платежей в бюджеты всех уровней;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налоговым органам по вовлечению граждан в предпринимательскую деятельность и сокращению неформальной занятости, в том числе путем перехода на применение налога на профессиональный доход;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оптимальных условий для возможности развития предпринимательской и инвестиционной деятельности хозяйствующих субъектов через сохранение/изменение налоговых льгот и (или) сниженных налоговых ставок по местным налогам по итогам оценки эффективности налоговых расходов муниципального образования города Покачи;</a:t>
            </a:r>
          </a:p>
          <a:p>
            <a:pPr lvl="0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76928" y="1227595"/>
            <a:ext cx="610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сновные  задачи:</a:t>
            </a:r>
            <a:endParaRPr lang="ru-RU" sz="2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255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/>
          </p:nvPr>
        </p:nvGraphicFramePr>
        <p:xfrm>
          <a:off x="200722" y="1148590"/>
          <a:ext cx="11844973" cy="5581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AutoShape 2" descr="C:\Users\User\Desktop\s1200.webp"/>
          <p:cNvSpPr txBox="1">
            <a:spLocks noChangeAspect="1" noChangeArrowheads="1"/>
          </p:cNvSpPr>
          <p:nvPr/>
        </p:nvSpPr>
        <p:spPr bwMode="auto">
          <a:xfrm>
            <a:off x="200723" y="89223"/>
            <a:ext cx="11753384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бюджетной политики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2024-2026 годы</a:t>
            </a:r>
            <a:endParaRPr lang="ru-RU" sz="3200" b="1" dirty="0"/>
          </a:p>
        </p:txBody>
      </p:sp>
      <p:sp>
        <p:nvSpPr>
          <p:cNvPr id="4" name="Двойные фигурные скобки 3"/>
          <p:cNvSpPr/>
          <p:nvPr/>
        </p:nvSpPr>
        <p:spPr>
          <a:xfrm>
            <a:off x="3291840" y="1575756"/>
            <a:ext cx="8473440" cy="4861620"/>
          </a:xfrm>
          <a:prstGeom prst="bracePair">
            <a:avLst/>
          </a:prstGeom>
          <a:ln w="76200">
            <a:solidFill>
              <a:srgbClr val="0099CC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11257" y="1846407"/>
            <a:ext cx="2670048" cy="418576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Приоритетная цель:</a:t>
            </a:r>
            <a:endParaRPr lang="ru-RU" sz="2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обеспечение сбалансированности и устойчивости бюджета города Покачи в сложившихся экономических условиях</a:t>
            </a:r>
          </a:p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181856" y="1677129"/>
            <a:ext cx="71079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совершенствования управления дебиторской задолженностью, включая усиление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претензионно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исковой работы с должниками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мероприятий, способствующих привлечению в бюджет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грантовой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поддержки;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подходов к формированию муниципальных программ (в том числе формата и структуры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приоритизации расходов при реализации мероприятий муниципальных программ исходя из необходимости достижения конечного результата с минимальными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расходами;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эффективности системы управления в отраслях социальной сферы, привлечение внебюджетных источников для финансового обеспечения деятельности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совершенствования системы обзора расходов бюджета города Покачи в части выявления неэффективно используемых ресурсов и своевременного перенаправление их на решение приоритетных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76928" y="1227595"/>
            <a:ext cx="610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сновные  задачи:</a:t>
            </a:r>
            <a:endParaRPr lang="ru-RU" sz="2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1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472839253"/>
              </p:ext>
            </p:extLst>
          </p:nvPr>
        </p:nvGraphicFramePr>
        <p:xfrm>
          <a:off x="200722" y="1148590"/>
          <a:ext cx="11844973" cy="5581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AutoShape 2" descr="C:\Users\User\Desktop\s1200.webp"/>
          <p:cNvSpPr txBox="1">
            <a:spLocks noChangeAspect="1" noChangeArrowheads="1"/>
          </p:cNvSpPr>
          <p:nvPr/>
        </p:nvSpPr>
        <p:spPr bwMode="auto">
          <a:xfrm>
            <a:off x="200723" y="89223"/>
            <a:ext cx="11753384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долговой политики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2024-2026 годы</a:t>
            </a:r>
            <a:endParaRPr lang="ru-RU" sz="3200" b="1" dirty="0"/>
          </a:p>
        </p:txBody>
      </p:sp>
      <p:sp>
        <p:nvSpPr>
          <p:cNvPr id="4" name="Двойные фигурные скобки 3"/>
          <p:cNvSpPr/>
          <p:nvPr/>
        </p:nvSpPr>
        <p:spPr>
          <a:xfrm>
            <a:off x="3291840" y="1575756"/>
            <a:ext cx="8473440" cy="3995988"/>
          </a:xfrm>
          <a:prstGeom prst="bracePair">
            <a:avLst/>
          </a:prstGeom>
          <a:ln w="76200">
            <a:solidFill>
              <a:srgbClr val="00B0F0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11257" y="2031072"/>
            <a:ext cx="2670048" cy="38164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Приоритетная цель:</a:t>
            </a:r>
            <a:endParaRPr lang="ru-RU" sz="2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dirty="0">
                <a:latin typeface="Times New Roman" pitchFamily="18" charset="0"/>
                <a:cs typeface="Times New Roman" panose="02020603050405020304" pitchFamily="18" charset="0"/>
              </a:rPr>
              <a:t>поддержание долговой нагрузки на бюджет города Покачи на уровне с высокой долговой устойчивостью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120896" y="2340864"/>
            <a:ext cx="7107936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anose="02020603050405020304" pitchFamily="18" charset="0"/>
              </a:rPr>
              <a:t>привлечение заемных средств с учетом поддержания объема муниципального долга на экономически безопасном уровне и на наиболее приемлемых для города условиях;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anose="02020603050405020304" pitchFamily="18" charset="0"/>
              </a:rPr>
              <a:t>оптимизация и минимизация обслуживания долговых обязательств за счет привлечения кредитов с наименьшими процентными ставками;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anose="02020603050405020304" pitchFamily="18" charset="0"/>
              </a:rPr>
              <a:t>прозрачность управления муниципальным долгом и доступность информации о муниципальном долге</a:t>
            </a:r>
            <a:endParaRPr lang="ru-RU" sz="2000" dirty="0"/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376928" y="1227595"/>
            <a:ext cx="610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сновные  задачи:</a:t>
            </a:r>
            <a:endParaRPr lang="ru-RU" sz="2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12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C:\Users\User\Desktop\s1200.webp"/>
          <p:cNvSpPr txBox="1">
            <a:spLocks noChangeAspect="1" noChangeArrowheads="1"/>
          </p:cNvSpPr>
          <p:nvPr/>
        </p:nvSpPr>
        <p:spPr bwMode="auto">
          <a:xfrm>
            <a:off x="200723" y="89223"/>
            <a:ext cx="11753384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риски налоговой, бюджетной и долговой политики </a:t>
            </a:r>
          </a:p>
          <a:p>
            <a:pPr>
              <a:lnSpc>
                <a:spcPct val="100000"/>
              </a:lnSpc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2024-2026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годах и принимаемые меры по их минимизации</a:t>
            </a:r>
            <a:endParaRPr lang="ru-RU" sz="3200" b="1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728373221"/>
              </p:ext>
            </p:extLst>
          </p:nvPr>
        </p:nvGraphicFramePr>
        <p:xfrm>
          <a:off x="200723" y="902208"/>
          <a:ext cx="11753384" cy="5772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Блок-схема: ссылка на другую страницу 6"/>
          <p:cNvSpPr/>
          <p:nvPr/>
        </p:nvSpPr>
        <p:spPr>
          <a:xfrm>
            <a:off x="2694431" y="1794934"/>
            <a:ext cx="1437301" cy="1193800"/>
          </a:xfrm>
          <a:prstGeom prst="flowChartOffpageConnecto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РИСКИ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900415" y="4791456"/>
            <a:ext cx="1743117" cy="15605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МЕРЫ ПО СНИЖЕНИЮ РИСКОВ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89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808512" y="777681"/>
            <a:ext cx="10847959" cy="5080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777426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95306" y="5823924"/>
            <a:ext cx="4895385" cy="738671"/>
          </a:xfrm>
        </p:spPr>
        <p:txBody>
          <a:bodyPr>
            <a:noAutofit/>
          </a:bodyPr>
          <a:lstStyle/>
          <a:p>
            <a:pPr algn="r"/>
            <a:r>
              <a:rPr lang="ru-RU" sz="2200" b="1" dirty="0">
                <a:latin typeface="Times New Roman" pitchFamily="18" charset="0"/>
                <a:ea typeface="+mj-ea"/>
                <a:cs typeface="Times New Roman" pitchFamily="18" charset="0"/>
              </a:rPr>
              <a:t>Администрация города Покачи</a:t>
            </a:r>
          </a:p>
          <a:p>
            <a:pPr algn="r"/>
            <a:r>
              <a:rPr lang="ru-RU" sz="22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02 ноября 2023 </a:t>
            </a:r>
            <a:r>
              <a:rPr lang="ru-RU" sz="2200" b="1" dirty="0">
                <a:latin typeface="Times New Roman" pitchFamily="18" charset="0"/>
                <a:ea typeface="+mj-ea"/>
                <a:cs typeface="Times New Roman" pitchFamily="18" charset="0"/>
              </a:rPr>
              <a:t>год</a:t>
            </a:r>
          </a:p>
        </p:txBody>
      </p:sp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672020" y="926592"/>
            <a:ext cx="10847959" cy="4772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ОСНОВНЫЕ НАПРАВЛЕНИЯ НАЛОГОВОЙ, БЮДЖЕТНОЙ И ДОЛГОВОЙ ПОЛИТИКИ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 2023 ГОД И НА ПЛАНОВЫЙ ПЕРИОД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2024 И 2025 ГОДОВ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96749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4507</TotalTime>
  <Words>638</Words>
  <Application>Microsoft Office PowerPoint</Application>
  <PresentationFormat>Широкоэкранный</PresentationFormat>
  <Paragraphs>60</Paragraphs>
  <Slides>9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Wingdings</vt:lpstr>
      <vt:lpstr>Тема Office</vt:lpstr>
      <vt:lpstr> ОСНОВНЫЕ НАПРАВЛЕНИЯ НАЛОГОВОЙ, БЮДЖЕТНОЙ И ДОЛГОВОЙ ПОЛИТИКИ  НА 2024 ГОД И НА ПЛАНОВЫЙ ПЕРИОД  2025 И 2026 ГОДОВ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Спасибо за внимание!</vt:lpstr>
      <vt:lpstr> ОСНОВНЫЕ НАПРАВЛЕНИЯ НАЛОГОВОЙ, БЮДЖЕТНОЙ И ДОЛГОВОЙ ПОЛИТИКИ  НА 2023 ГОД И НА ПЛАНОВЫЙ ПЕРИОД  2024 И 2025 ГОДОВ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395</cp:revision>
  <cp:lastPrinted>2021-10-30T07:52:11Z</cp:lastPrinted>
  <dcterms:created xsi:type="dcterms:W3CDTF">2019-09-17T05:02:43Z</dcterms:created>
  <dcterms:modified xsi:type="dcterms:W3CDTF">2023-10-31T18:48:44Z</dcterms:modified>
</cp:coreProperties>
</file>